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52"/>
  </p:handoutMasterIdLst>
  <p:sldIdLst>
    <p:sldId id="312" r:id="rId3"/>
    <p:sldId id="314" r:id="rId5"/>
    <p:sldId id="586" r:id="rId6"/>
    <p:sldId id="589" r:id="rId7"/>
    <p:sldId id="590" r:id="rId8"/>
    <p:sldId id="591" r:id="rId9"/>
    <p:sldId id="592" r:id="rId10"/>
    <p:sldId id="593" r:id="rId11"/>
    <p:sldId id="594" r:id="rId12"/>
    <p:sldId id="605" r:id="rId13"/>
    <p:sldId id="606" r:id="rId14"/>
    <p:sldId id="595" r:id="rId15"/>
    <p:sldId id="596" r:id="rId16"/>
    <p:sldId id="597" r:id="rId17"/>
    <p:sldId id="603" r:id="rId18"/>
    <p:sldId id="604" r:id="rId19"/>
    <p:sldId id="439" r:id="rId20"/>
    <p:sldId id="381" r:id="rId21"/>
    <p:sldId id="470" r:id="rId22"/>
    <p:sldId id="437" r:id="rId23"/>
    <p:sldId id="382" r:id="rId24"/>
    <p:sldId id="447" r:id="rId25"/>
    <p:sldId id="448" r:id="rId26"/>
    <p:sldId id="449" r:id="rId27"/>
    <p:sldId id="450" r:id="rId28"/>
    <p:sldId id="451" r:id="rId29"/>
    <p:sldId id="452" r:id="rId30"/>
    <p:sldId id="561" r:id="rId31"/>
    <p:sldId id="453" r:id="rId32"/>
    <p:sldId id="454" r:id="rId33"/>
    <p:sldId id="455" r:id="rId34"/>
    <p:sldId id="456" r:id="rId35"/>
    <p:sldId id="457" r:id="rId36"/>
    <p:sldId id="458" r:id="rId37"/>
    <p:sldId id="562" r:id="rId38"/>
    <p:sldId id="459" r:id="rId39"/>
    <p:sldId id="563" r:id="rId40"/>
    <p:sldId id="564" r:id="rId41"/>
    <p:sldId id="565" r:id="rId42"/>
    <p:sldId id="460" r:id="rId43"/>
    <p:sldId id="461" r:id="rId44"/>
    <p:sldId id="462" r:id="rId45"/>
    <p:sldId id="463" r:id="rId46"/>
    <p:sldId id="464" r:id="rId47"/>
    <p:sldId id="466" r:id="rId48"/>
    <p:sldId id="467" r:id="rId49"/>
    <p:sldId id="468" r:id="rId50"/>
    <p:sldId id="469" r:id="rId51"/>
  </p:sldIdLst>
  <p:sldSz cx="12192000" cy="6858000"/>
  <p:notesSz cx="6858000" cy="9144000"/>
  <p:embeddedFontLst/>
  <p:custDataLst>
    <p:tags r:id="rId56"/>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95889" autoAdjust="0"/>
  </p:normalViewPr>
  <p:slideViewPr>
    <p:cSldViewPr snapToGrid="0">
      <p:cViewPr varScale="1">
        <p:scale>
          <a:sx n="99" d="100"/>
          <a:sy n="99" d="100"/>
        </p:scale>
        <p:origin x="208" y="7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1.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RestController</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public class </a:t>
            </a:r>
            <a:r>
              <a:rPr lang="en-US" altLang="zh-CN" dirty="0" err="1"/>
              <a:t>HelloController</a:t>
            </a:r>
            <a:r>
              <a:rPr lang="en-US" altLang="zh-CN" dirty="0"/>
              <a:t> {</a:t>
            </a:r>
            <a:br>
              <a:rPr lang="en-US" altLang="zh-CN" dirty="0"/>
            </a:br>
            <a:br>
              <a:rPr lang="en-US" altLang="zh-CN" dirty="0"/>
            </a:br>
            <a:r>
              <a:rPr lang="en-US" altLang="zh-CN" dirty="0"/>
              <a:t>    </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RequestMapping</a:t>
            </a:r>
            <a:r>
              <a:rPr lang="en-US" altLang="zh-CN" dirty="0"/>
              <a:t>(</a:t>
            </a:r>
            <a:r>
              <a:rPr lang="en-US" altLang="zh-CN" sz="1200" b="1" kern="1200" dirty="0">
                <a:solidFill>
                  <a:schemeClr val="tx1"/>
                </a:solidFill>
                <a:effectLst/>
                <a:latin typeface="+mn-lt"/>
                <a:ea typeface="+mn-ea"/>
                <a:cs typeface="+mn-cs"/>
              </a:rPr>
              <a:t>"/hello"</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public </a:t>
            </a:r>
            <a:r>
              <a:rPr lang="en-US" altLang="zh-CN" dirty="0"/>
              <a:t>String </a:t>
            </a:r>
            <a:r>
              <a:rPr lang="en-US" altLang="zh-CN" dirty="0" err="1"/>
              <a:t>SayHello</a:t>
            </a:r>
            <a:r>
              <a:rPr lang="en-US" altLang="zh-CN" dirty="0"/>
              <a:t>(String name){</a:t>
            </a:r>
            <a:br>
              <a:rPr lang="en-US" altLang="zh-CN" dirty="0"/>
            </a:br>
            <a:r>
              <a:rPr lang="en-US" altLang="zh-CN" dirty="0"/>
              <a:t>        </a:t>
            </a:r>
            <a:r>
              <a:rPr lang="en-US" altLang="zh-CN" sz="1200" b="1" kern="1200" dirty="0">
                <a:solidFill>
                  <a:schemeClr val="tx1"/>
                </a:solidFill>
                <a:effectLst/>
                <a:latin typeface="+mn-lt"/>
                <a:ea typeface="+mn-ea"/>
                <a:cs typeface="+mn-cs"/>
              </a:rPr>
              <a:t>return "Hello " </a:t>
            </a:r>
            <a:r>
              <a:rPr lang="en-US" altLang="zh-CN" dirty="0"/>
              <a:t>+ name;</a:t>
            </a:r>
            <a:br>
              <a:rPr lang="en-US" altLang="zh-CN" dirty="0"/>
            </a:br>
            <a:r>
              <a:rPr lang="en-US" altLang="zh-CN" dirty="0"/>
              <a:t>    }</a:t>
            </a:r>
            <a:br>
              <a:rPr lang="en-US" altLang="zh-CN" dirty="0"/>
            </a:b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@Controller</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public class </a:t>
            </a:r>
            <a:r>
              <a:rPr lang="en-US" altLang="zh-CN" dirty="0" err="1"/>
              <a:t>IndexController</a:t>
            </a:r>
            <a:r>
              <a:rPr lang="en-US" altLang="zh-CN" dirty="0"/>
              <a:t> {</a:t>
            </a:r>
            <a:br>
              <a:rPr lang="en-US" altLang="zh-CN" dirty="0"/>
            </a:br>
            <a:br>
              <a:rPr lang="en-US" altLang="zh-CN" dirty="0"/>
            </a:br>
            <a:r>
              <a:rPr lang="en-US" altLang="zh-CN" dirty="0"/>
              <a:t>    </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RequestMapping</a:t>
            </a:r>
            <a:r>
              <a:rPr lang="en-US" altLang="zh-CN" dirty="0"/>
              <a:t>(</a:t>
            </a:r>
            <a:r>
              <a:rPr lang="en-US" altLang="zh-CN" sz="1200" b="1" kern="1200" dirty="0">
                <a:solidFill>
                  <a:schemeClr val="tx1"/>
                </a:solidFill>
                <a:effectLst/>
                <a:latin typeface="+mn-lt"/>
                <a:ea typeface="+mn-ea"/>
                <a:cs typeface="+mn-cs"/>
              </a:rPr>
              <a:t>"/"</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public </a:t>
            </a:r>
            <a:r>
              <a:rPr lang="en-US" altLang="zh-CN" dirty="0"/>
              <a:t>String index(Model model){</a:t>
            </a:r>
            <a:br>
              <a:rPr lang="en-US" altLang="zh-CN" dirty="0"/>
            </a:br>
            <a:r>
              <a:rPr lang="en-US" altLang="zh-CN" dirty="0"/>
              <a:t>        </a:t>
            </a:r>
            <a:r>
              <a:rPr lang="en-US" altLang="zh-CN" dirty="0" err="1"/>
              <a:t>model.addAttribute</a:t>
            </a:r>
            <a:r>
              <a:rPr lang="en-US" altLang="zh-CN" dirty="0"/>
              <a:t>(</a:t>
            </a:r>
            <a:r>
              <a:rPr lang="en-US" altLang="zh-CN" sz="1200" b="1" kern="1200" dirty="0">
                <a:solidFill>
                  <a:schemeClr val="tx1"/>
                </a:solidFill>
                <a:effectLst/>
                <a:latin typeface="+mn-lt"/>
                <a:ea typeface="+mn-ea"/>
                <a:cs typeface="+mn-cs"/>
              </a:rPr>
              <a:t>"message"</a:t>
            </a:r>
            <a:r>
              <a:rPr lang="en-US" altLang="zh-CN" dirty="0"/>
              <a:t>, </a:t>
            </a:r>
            <a:r>
              <a:rPr lang="en-US" altLang="zh-CN" sz="1200" b="1" kern="1200" dirty="0">
                <a:solidFill>
                  <a:schemeClr val="tx1"/>
                </a:solidFill>
                <a:effectLst/>
                <a:latin typeface="+mn-lt"/>
                <a:ea typeface="+mn-ea"/>
                <a:cs typeface="+mn-cs"/>
              </a:rPr>
              <a:t>"Hello Spring MVC!"</a:t>
            </a:r>
            <a:r>
              <a:rPr lang="en-US" altLang="zh-CN" dirty="0"/>
              <a:t>);</a:t>
            </a:r>
            <a:br>
              <a:rPr lang="en-US" altLang="zh-CN" dirty="0"/>
            </a:br>
            <a:r>
              <a:rPr lang="en-US" altLang="zh-CN" dirty="0"/>
              <a:t>        </a:t>
            </a:r>
            <a:r>
              <a:rPr lang="en-US" altLang="zh-CN" sz="1200" b="1" kern="1200" dirty="0">
                <a:solidFill>
                  <a:schemeClr val="tx1"/>
                </a:solidFill>
                <a:effectLst/>
                <a:latin typeface="+mn-lt"/>
                <a:ea typeface="+mn-ea"/>
                <a:cs typeface="+mn-cs"/>
              </a:rPr>
              <a:t>return "index"</a:t>
            </a:r>
            <a:r>
              <a:rPr lang="en-US" altLang="zh-CN" dirty="0"/>
              <a:t>;</a:t>
            </a:r>
            <a:br>
              <a:rPr lang="en-US" altLang="zh-CN" dirty="0"/>
            </a:br>
            <a:r>
              <a:rPr lang="en-US" altLang="zh-CN" dirty="0"/>
              <a:t>    }</a:t>
            </a:r>
            <a:br>
              <a:rPr lang="en-US" altLang="zh-CN" dirty="0"/>
            </a:b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&lt;</a:t>
            </a:r>
            <a:r>
              <a:rPr lang="en-US" altLang="zh-CN" sz="1200" b="1" kern="1200" dirty="0">
                <a:solidFill>
                  <a:schemeClr val="tx1"/>
                </a:solidFill>
                <a:effectLst/>
                <a:latin typeface="+mn-lt"/>
                <a:ea typeface="+mn-ea"/>
                <a:cs typeface="+mn-cs"/>
              </a:rPr>
              <a:t>h1 </a:t>
            </a:r>
            <a:r>
              <a:rPr lang="en-US" altLang="zh-CN" sz="1200" b="1" kern="1200" dirty="0" err="1">
                <a:solidFill>
                  <a:schemeClr val="tx1"/>
                </a:solidFill>
                <a:effectLst/>
                <a:latin typeface="+mn-lt"/>
                <a:ea typeface="+mn-ea"/>
                <a:cs typeface="+mn-cs"/>
              </a:rPr>
              <a:t>th:text</a:t>
            </a:r>
            <a:r>
              <a:rPr lang="en-US" altLang="zh-CN" sz="1200" b="1" kern="1200" dirty="0">
                <a:solidFill>
                  <a:schemeClr val="tx1"/>
                </a:solidFill>
                <a:effectLst/>
                <a:latin typeface="+mn-lt"/>
                <a:ea typeface="+mn-ea"/>
                <a:cs typeface="+mn-cs"/>
              </a:rPr>
              <a:t>="${message}"</a:t>
            </a:r>
            <a:r>
              <a:rPr lang="en-US" altLang="zh-CN" dirty="0">
                <a:effectLst/>
              </a:rPr>
              <a:t>&gt;&lt;/</a:t>
            </a:r>
            <a:r>
              <a:rPr lang="en-US" altLang="zh-CN" sz="1200" b="1" kern="1200" dirty="0">
                <a:solidFill>
                  <a:schemeClr val="tx1"/>
                </a:solidFill>
                <a:effectLst/>
                <a:latin typeface="+mn-lt"/>
                <a:ea typeface="+mn-ea"/>
                <a:cs typeface="+mn-cs"/>
              </a:rPr>
              <a:t>h1</a:t>
            </a:r>
            <a:r>
              <a:rPr lang="en-US" altLang="zh-CN" dirty="0">
                <a:effectLst/>
              </a:rPr>
              <a:t>&gt;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&lt;</a:t>
            </a:r>
            <a:r>
              <a:rPr lang="en-US" altLang="zh-CN" sz="1200" b="1" kern="1200" dirty="0">
                <a:solidFill>
                  <a:schemeClr val="tx1"/>
                </a:solidFill>
                <a:effectLst/>
                <a:latin typeface="+mn-lt"/>
                <a:ea typeface="+mn-ea"/>
                <a:cs typeface="+mn-cs"/>
              </a:rPr>
              <a:t>h1 </a:t>
            </a:r>
            <a:r>
              <a:rPr lang="en-US" altLang="zh-CN" sz="1200" b="1" kern="1200" dirty="0" err="1">
                <a:solidFill>
                  <a:schemeClr val="tx1"/>
                </a:solidFill>
                <a:effectLst/>
                <a:latin typeface="+mn-lt"/>
                <a:ea typeface="+mn-ea"/>
                <a:cs typeface="+mn-cs"/>
              </a:rPr>
              <a:t>th:text</a:t>
            </a:r>
            <a:r>
              <a:rPr lang="en-US" altLang="zh-CN" sz="1200" b="1" kern="1200" dirty="0">
                <a:solidFill>
                  <a:schemeClr val="tx1"/>
                </a:solidFill>
                <a:effectLst/>
                <a:latin typeface="+mn-lt"/>
                <a:ea typeface="+mn-ea"/>
                <a:cs typeface="+mn-cs"/>
              </a:rPr>
              <a:t>="${message}"</a:t>
            </a:r>
            <a:r>
              <a:rPr lang="en-US" altLang="zh-CN" dirty="0">
                <a:effectLst/>
              </a:rPr>
              <a:t>&gt;&lt;/</a:t>
            </a:r>
            <a:r>
              <a:rPr lang="en-US" altLang="zh-CN" sz="1200" b="1" kern="1200" dirty="0">
                <a:solidFill>
                  <a:schemeClr val="tx1"/>
                </a:solidFill>
                <a:effectLst/>
                <a:latin typeface="+mn-lt"/>
                <a:ea typeface="+mn-ea"/>
                <a:cs typeface="+mn-cs"/>
              </a:rPr>
              <a:t>h1</a:t>
            </a:r>
            <a:r>
              <a:rPr lang="en-US" altLang="zh-CN" dirty="0">
                <a:effectLst/>
              </a:rPr>
              <a:t>&gt;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b="1"/>
            </a:lvl1pPr>
          </a:lstStyle>
          <a:p>
            <a:pPr lvl="0"/>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tiff"/><Relationship Id="rId1" Type="http://schemas.openxmlformats.org/officeDocument/2006/relationships/hyperlink" Target="http://heim.ifi.uio.no/~trygver/themes/mvc/mvc-index.html"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hyperlink" Target="https://spring.io/projects" TargetMode="Externa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hotframeworks.com/languages/java" TargetMode="External"/><Relationship Id="rId2" Type="http://schemas.openxmlformats.org/officeDocument/2006/relationships/image" Target="../media/image28.png"/><Relationship Id="rId1" Type="http://schemas.openxmlformats.org/officeDocument/2006/relationships/hyperlink" Target="https://docs.spring.io/spring/docs/current/spring-framework-reference/pdf/web.pdf"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ocs.spring.io/spring-boot/docs/2.2.0.RELEASE/reference/pdf/spring-boot-reference.pdf" TargetMode="Externa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start.spring.io/" TargetMode="Externa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hyperlink" Target="https://start.aliyun.com/" TargetMode="Externa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tiff"/><Relationship Id="rId1" Type="http://schemas.openxmlformats.org/officeDocument/2006/relationships/hyperlink" Target="https://jakarta.ee/specifications/servlet/6.0/jakarta-servlet-spec-6.0.pdf"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hyperlink" Target="https://tomcat.apache.org/index.html"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hyperlink" Target="https://tomcat.apache.org/index.htm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4</a:t>
            </a:r>
            <a:r>
              <a:rPr lang="zh-CN" altLang="en-US" sz="2000" dirty="0">
                <a:solidFill>
                  <a:schemeClr val="bg1"/>
                </a:solidFill>
                <a:latin typeface="+mn-ea"/>
                <a:ea typeface="+mn-ea"/>
                <a:cs typeface="Lao UI" panose="020B0502040204020203" pitchFamily="34" charset="0"/>
              </a:rPr>
              <a:t>章 Java Web与Spring Boot开发框架简介</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6824755" y="1879821"/>
            <a:ext cx="5179746" cy="3673814"/>
          </a:xfrm>
          <a:prstGeom prst="rect">
            <a:avLst/>
          </a:prstGeom>
        </p:spPr>
      </p:pic>
      <p:sp>
        <p:nvSpPr>
          <p:cNvPr id="3" name="文本框 2"/>
          <p:cNvSpPr txBox="1"/>
          <p:nvPr/>
        </p:nvSpPr>
        <p:spPr>
          <a:xfrm>
            <a:off x="250369" y="1223784"/>
            <a:ext cx="7279983" cy="5033645"/>
          </a:xfrm>
          <a:prstGeom prst="rect">
            <a:avLst/>
          </a:prstGeom>
          <a:noFill/>
        </p:spPr>
        <p:txBody>
          <a:bodyPr wrap="square" rtlCol="0">
            <a:spAutoFit/>
          </a:bodyPr>
          <a:lstStyle/>
          <a:p>
            <a:pPr marL="567055" lvl="1">
              <a:lnSpc>
                <a:spcPct val="150000"/>
              </a:lnSpc>
              <a:spcBef>
                <a:spcPts val="400"/>
              </a:spcBef>
              <a:buClr>
                <a:schemeClr val="accent1"/>
              </a:buClr>
              <a:buSzPct val="68000"/>
            </a:pPr>
            <a:r>
              <a:rPr lang="en-US" altLang="zh-CN" sz="2300" dirty="0">
                <a:sym typeface="+mn-ea"/>
              </a:rPr>
              <a:t>Servlet</a:t>
            </a:r>
            <a:r>
              <a:rPr lang="zh-CN" altLang="en-US" sz="2300" dirty="0">
                <a:sym typeface="+mn-ea"/>
              </a:rPr>
              <a:t>如何处理请求？</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Web</a:t>
            </a:r>
            <a:r>
              <a:rPr lang="zh-CN" altLang="en-US" sz="2000" dirty="0">
                <a:sym typeface="+mn-ea"/>
              </a:rPr>
              <a:t>服务器将请求转发到 </a:t>
            </a:r>
            <a:r>
              <a:rPr lang="en-US" altLang="zh-CN" sz="2000" dirty="0">
                <a:sym typeface="+mn-ea"/>
              </a:rPr>
              <a:t>Servlet </a:t>
            </a:r>
            <a:r>
              <a:rPr lang="zh-CN" altLang="en-US" sz="2000" dirty="0">
                <a:sym typeface="+mn-ea"/>
              </a:rPr>
              <a:t>容器。</a:t>
            </a:r>
            <a:endParaRPr lang="zh-CN" altLang="en-US"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如果对应的 </a:t>
            </a:r>
            <a:r>
              <a:rPr lang="en-US" altLang="zh-CN" sz="2000" dirty="0">
                <a:sym typeface="+mn-ea"/>
              </a:rPr>
              <a:t>Servlet </a:t>
            </a:r>
            <a:r>
              <a:rPr lang="zh-CN" altLang="en-US" sz="2000" dirty="0">
                <a:sym typeface="+mn-ea"/>
              </a:rPr>
              <a:t>不在容器中，那么将被动态检索并加载到容器的地址空间中。</a:t>
            </a:r>
            <a:endParaRPr lang="zh-CN" altLang="en-US"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容器调用 </a:t>
            </a:r>
            <a:r>
              <a:rPr lang="en-US" altLang="zh-CN" sz="2000" dirty="0" err="1">
                <a:solidFill>
                  <a:srgbClr val="FF0000"/>
                </a:solidFill>
                <a:sym typeface="+mn-ea"/>
              </a:rPr>
              <a:t>init</a:t>
            </a:r>
            <a:r>
              <a:rPr lang="en-US" altLang="zh-CN" sz="2000" dirty="0">
                <a:sym typeface="+mn-ea"/>
              </a:rPr>
              <a:t>() </a:t>
            </a:r>
            <a:r>
              <a:rPr lang="zh-CN" altLang="en-US" sz="2000" dirty="0">
                <a:sym typeface="+mn-ea"/>
              </a:rPr>
              <a:t>方法进行初始化（仅在第一次加载 </a:t>
            </a:r>
            <a:r>
              <a:rPr lang="en-US" altLang="zh-CN" sz="2000" dirty="0">
                <a:sym typeface="+mn-ea"/>
              </a:rPr>
              <a:t>Servlet </a:t>
            </a:r>
            <a:r>
              <a:rPr lang="zh-CN" altLang="en-US" sz="2000" dirty="0">
                <a:sym typeface="+mn-ea"/>
              </a:rPr>
              <a:t>时调用一次）。</a:t>
            </a:r>
            <a:endParaRPr lang="zh-CN" altLang="en-US"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容器调用 </a:t>
            </a:r>
            <a:r>
              <a:rPr lang="en-US" altLang="zh-CN" sz="2000" dirty="0">
                <a:sym typeface="+mn-ea"/>
              </a:rPr>
              <a:t>Servlet </a:t>
            </a:r>
            <a:r>
              <a:rPr lang="zh-CN" altLang="en-US" sz="2000" dirty="0">
                <a:sym typeface="+mn-ea"/>
              </a:rPr>
              <a:t>的 </a:t>
            </a:r>
            <a:r>
              <a:rPr lang="en-US" altLang="zh-CN" sz="2000" dirty="0">
                <a:solidFill>
                  <a:srgbClr val="FF0000"/>
                </a:solidFill>
                <a:sym typeface="+mn-ea"/>
              </a:rPr>
              <a:t>service</a:t>
            </a:r>
            <a:r>
              <a:rPr lang="en-US" altLang="zh-CN" sz="2000" dirty="0">
                <a:sym typeface="+mn-ea"/>
              </a:rPr>
              <a:t>() </a:t>
            </a:r>
            <a:r>
              <a:rPr lang="zh-CN" altLang="en-US" sz="2000" dirty="0">
                <a:sym typeface="+mn-ea"/>
              </a:rPr>
              <a:t>方法来处理 </a:t>
            </a:r>
            <a:r>
              <a:rPr lang="en-US" altLang="zh-CN" sz="2000" dirty="0">
                <a:sym typeface="+mn-ea"/>
              </a:rPr>
              <a:t>HTTP </a:t>
            </a:r>
            <a:r>
              <a:rPr lang="zh-CN" altLang="en-US" sz="2000" dirty="0">
                <a:sym typeface="+mn-ea"/>
              </a:rPr>
              <a:t>请求，即读取请求中的数据并构建响应。</a:t>
            </a:r>
            <a:r>
              <a:rPr lang="en-US" altLang="zh-CN" sz="2000" dirty="0">
                <a:sym typeface="+mn-ea"/>
              </a:rPr>
              <a:t>Servlet </a:t>
            </a:r>
            <a:r>
              <a:rPr lang="zh-CN" altLang="en-US" sz="2000" dirty="0">
                <a:sym typeface="+mn-ea"/>
              </a:rPr>
              <a:t>将暂时保留在容器的地址空间中，可以继续处理其它 </a:t>
            </a:r>
            <a:r>
              <a:rPr lang="en-US" altLang="zh-CN" sz="2000" dirty="0">
                <a:sym typeface="+mn-ea"/>
              </a:rPr>
              <a:t>HTTP </a:t>
            </a:r>
            <a:r>
              <a:rPr lang="zh-CN" altLang="en-US" sz="2000" dirty="0">
                <a:sym typeface="+mn-ea"/>
              </a:rPr>
              <a:t>请求。</a:t>
            </a:r>
            <a:endParaRPr lang="zh-CN" altLang="en-US"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Web </a:t>
            </a:r>
            <a:r>
              <a:rPr lang="zh-CN" altLang="en-US" sz="2000" dirty="0">
                <a:sym typeface="+mn-ea"/>
              </a:rPr>
              <a:t>服务器将动态生成的结果返回到浏览器</a:t>
            </a:r>
            <a:r>
              <a:rPr lang="en-US" altLang="zh-CN" sz="2000" dirty="0">
                <a:sym typeface="+mn-ea"/>
              </a:rPr>
              <a:t>/</a:t>
            </a:r>
            <a:r>
              <a:rPr lang="zh-CN" altLang="en-US" sz="2000" dirty="0">
                <a:sym typeface="+mn-ea"/>
              </a:rPr>
              <a:t>客户端。</a:t>
            </a:r>
            <a:endParaRPr lang="en-US" altLang="zh-CN" sz="2300" dirty="0">
              <a:sym typeface="+mn-ea"/>
            </a:endParaRPr>
          </a:p>
        </p:txBody>
      </p:sp>
      <p:sp>
        <p:nvSpPr>
          <p:cNvPr id="5" name="标题 4"/>
          <p:cNvSpPr>
            <a:spLocks noGrp="1"/>
          </p:cNvSpPr>
          <p:nvPr>
            <p:ph type="title"/>
          </p:nvPr>
        </p:nvSpPr>
        <p:spPr/>
        <p:txBody>
          <a:bodyPr/>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5875754" cy="4930068"/>
          </a:xfrm>
          <a:prstGeom prst="rect">
            <a:avLst/>
          </a:prstGeom>
          <a:noFill/>
        </p:spPr>
        <p:txBody>
          <a:bodyPr wrap="square" rtlCol="0">
            <a:spAutoFit/>
          </a:bodyPr>
          <a:lstStyle/>
          <a:p>
            <a:pPr marL="567055" lvl="1">
              <a:lnSpc>
                <a:spcPct val="150000"/>
              </a:lnSpc>
              <a:spcBef>
                <a:spcPts val="400"/>
              </a:spcBef>
              <a:buClr>
                <a:schemeClr val="accent1"/>
              </a:buClr>
              <a:buSzPct val="68000"/>
            </a:pPr>
            <a:r>
              <a:rPr lang="en-US" altLang="zh-CN" sz="2300" dirty="0">
                <a:sym typeface="+mn-ea"/>
              </a:rPr>
              <a:t>Servlet</a:t>
            </a:r>
            <a:r>
              <a:rPr lang="zh-CN" altLang="en-US" sz="2300" dirty="0">
                <a:sym typeface="+mn-ea"/>
              </a:rPr>
              <a:t> </a:t>
            </a:r>
            <a:r>
              <a:rPr lang="en-US" altLang="zh-CN" sz="2300" dirty="0">
                <a:sym typeface="+mn-ea"/>
              </a:rPr>
              <a:t>vs. CGI</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更高效：</a:t>
            </a:r>
            <a:r>
              <a:rPr lang="en-US" altLang="zh-CN" sz="2000" dirty="0"/>
              <a:t>Servlet </a:t>
            </a:r>
            <a:r>
              <a:rPr lang="zh-CN" altLang="en-US" sz="2000" dirty="0">
                <a:solidFill>
                  <a:srgbClr val="FF0000"/>
                </a:solidFill>
              </a:rPr>
              <a:t>在 </a:t>
            </a:r>
            <a:r>
              <a:rPr lang="en-US" altLang="zh-CN" sz="2000" dirty="0">
                <a:solidFill>
                  <a:srgbClr val="FF0000"/>
                </a:solidFill>
              </a:rPr>
              <a:t>Web </a:t>
            </a:r>
            <a:r>
              <a:rPr lang="zh-CN" altLang="en-US" sz="2000" dirty="0">
                <a:solidFill>
                  <a:srgbClr val="FF0000"/>
                </a:solidFill>
              </a:rPr>
              <a:t>服务器的地址空间内</a:t>
            </a:r>
            <a:r>
              <a:rPr lang="zh-CN" altLang="en-US" sz="2000" dirty="0"/>
              <a:t>执行。不用创建单独的进程来处理每个客户端请求；</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zh-CN" altLang="en-US" sz="2000" dirty="0"/>
              <a:t>更方便：解析表单、读取设置</a:t>
            </a:r>
            <a:r>
              <a:rPr lang="en-US" altLang="zh-CN" sz="2000" dirty="0"/>
              <a:t>header</a:t>
            </a:r>
            <a:r>
              <a:rPr lang="zh-CN" altLang="en-US" sz="2000" dirty="0"/>
              <a:t>、处理</a:t>
            </a:r>
            <a:r>
              <a:rPr lang="en-US" altLang="zh-CN" sz="2000" dirty="0"/>
              <a:t>cookie</a:t>
            </a:r>
            <a:r>
              <a:rPr lang="zh-CN" altLang="en-US" sz="2000" dirty="0"/>
              <a:t>、</a:t>
            </a:r>
            <a:r>
              <a:rPr lang="en-US" altLang="zh-CN" sz="2000" dirty="0"/>
              <a:t>session</a:t>
            </a:r>
            <a:r>
              <a:rPr lang="zh-CN" altLang="en-US" sz="2000" dirty="0"/>
              <a:t>管理、监听器、过滤器等，便于</a:t>
            </a:r>
            <a:r>
              <a:rPr lang="en-US" altLang="zh-CN" sz="2000" dirty="0"/>
              <a:t>web</a:t>
            </a:r>
            <a:r>
              <a:rPr lang="zh-CN" altLang="en-US" sz="2000" dirty="0"/>
              <a:t>开发；</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zh-CN" altLang="en-US" sz="2000" dirty="0"/>
              <a:t>功能更强大：</a:t>
            </a:r>
            <a:r>
              <a:rPr lang="en-US" altLang="zh-CN" sz="2000" dirty="0"/>
              <a:t>Java </a:t>
            </a:r>
            <a:r>
              <a:rPr lang="zh-CN" altLang="en-US" sz="2000" dirty="0"/>
              <a:t>类库的全部功能对 </a:t>
            </a:r>
            <a:r>
              <a:rPr lang="en-US" altLang="zh-CN" sz="2000" dirty="0"/>
              <a:t>Servlet </a:t>
            </a:r>
            <a:r>
              <a:rPr lang="zh-CN" altLang="en-US" sz="2000" dirty="0"/>
              <a:t>来说都是可用的；</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zh-CN" altLang="en-US" sz="2000" dirty="0"/>
              <a:t>移植性好：用</a:t>
            </a:r>
            <a:r>
              <a:rPr lang="en-US" altLang="zh-CN" sz="2000" dirty="0"/>
              <a:t>Java</a:t>
            </a:r>
            <a:r>
              <a:rPr lang="zh-CN" altLang="en-US" sz="2000" dirty="0"/>
              <a:t>编写，独立于平台</a:t>
            </a:r>
            <a:endParaRPr lang="en-US" altLang="zh-CN" sz="2000" dirty="0">
              <a:sym typeface="+mn-ea"/>
            </a:endParaRPr>
          </a:p>
        </p:txBody>
      </p:sp>
      <p:pic>
        <p:nvPicPr>
          <p:cNvPr id="3074" name="Picture 2" descr="https://www.protechtraining.com/static/bookshelf/common/images/cgi_vs_servle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00937" y="1920557"/>
            <a:ext cx="5784423" cy="353652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0" y="1223784"/>
            <a:ext cx="11572662" cy="3032112"/>
          </a:xfrm>
          <a:prstGeom prst="rect">
            <a:avLst/>
          </a:prstGeom>
          <a:noFill/>
        </p:spPr>
        <p:txBody>
          <a:bodyPr wrap="square" rtlCol="0">
            <a:spAutoFit/>
          </a:bodyPr>
          <a:lstStyle/>
          <a:p>
            <a:pPr marL="567055" lvl="1">
              <a:lnSpc>
                <a:spcPct val="150000"/>
              </a:lnSpc>
              <a:spcBef>
                <a:spcPts val="400"/>
              </a:spcBef>
              <a:buClr>
                <a:schemeClr val="accent1"/>
              </a:buClr>
              <a:buSzPct val="68000"/>
            </a:pPr>
            <a:r>
              <a:rPr lang="en-US" altLang="zh-CN" sz="2300" dirty="0">
                <a:sym typeface="+mn-ea"/>
              </a:rPr>
              <a:t>JSP</a:t>
            </a:r>
            <a:r>
              <a:rPr lang="zh-CN" altLang="en-US" sz="2300" dirty="0">
                <a:sym typeface="+mn-ea"/>
              </a:rPr>
              <a:t>（</a:t>
            </a:r>
            <a:r>
              <a:rPr lang="en-US" altLang="zh-CN" sz="2300" dirty="0">
                <a:sym typeface="+mn-ea"/>
              </a:rPr>
              <a:t>Java Server Page</a:t>
            </a:r>
            <a:r>
              <a:rPr lang="zh-CN" altLang="en-US" sz="2300" dirty="0">
                <a:sym typeface="+mn-ea"/>
              </a:rPr>
              <a:t>）</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Servlet</a:t>
            </a:r>
            <a:r>
              <a:rPr lang="zh-CN" altLang="en-US" sz="2000" dirty="0">
                <a:sym typeface="+mn-ea"/>
              </a:rPr>
              <a:t>直接生成页面工作繁琐，代码难以理解和维护</a:t>
            </a:r>
            <a:r>
              <a:rPr lang="zh-CN" altLang="en-US" sz="2000" dirty="0"/>
              <a:t>；</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en-US" altLang="zh-CN" sz="2000" dirty="0"/>
              <a:t>JSP</a:t>
            </a:r>
            <a:r>
              <a:rPr lang="zh-CN" altLang="en-US" sz="2000" dirty="0"/>
              <a:t>是</a:t>
            </a:r>
            <a:r>
              <a:rPr lang="en-US" altLang="zh-CN" sz="2000" dirty="0"/>
              <a:t>Sun</a:t>
            </a:r>
            <a:r>
              <a:rPr lang="zh-CN" altLang="en-US" sz="2000" dirty="0"/>
              <a:t>公司开发的一种用于开发包含动态内容的</a:t>
            </a:r>
            <a:r>
              <a:rPr lang="en-US" altLang="zh-CN" sz="2000" dirty="0"/>
              <a:t>Web</a:t>
            </a:r>
            <a:r>
              <a:rPr lang="zh-CN" altLang="en-US" sz="2000" dirty="0"/>
              <a:t>页面技术，它需要在</a:t>
            </a:r>
            <a:r>
              <a:rPr lang="en-US" altLang="zh-CN" sz="2000" dirty="0"/>
              <a:t>JSP</a:t>
            </a:r>
            <a:r>
              <a:rPr lang="zh-CN" altLang="en-US" sz="2000" dirty="0"/>
              <a:t>容器中运行，一个</a:t>
            </a:r>
            <a:r>
              <a:rPr lang="en-US" altLang="zh-CN" sz="2000" dirty="0"/>
              <a:t>Servlet</a:t>
            </a:r>
            <a:r>
              <a:rPr lang="zh-CN" altLang="en-US" sz="2000" dirty="0"/>
              <a:t>容器通常也是</a:t>
            </a:r>
            <a:r>
              <a:rPr lang="en-US" altLang="zh-CN" sz="2000" dirty="0"/>
              <a:t>JSP</a:t>
            </a:r>
            <a:r>
              <a:rPr lang="zh-CN" altLang="en-US" sz="2000" dirty="0"/>
              <a:t>容器。</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en-US" altLang="zh-CN" sz="2000" dirty="0"/>
              <a:t>JSP</a:t>
            </a:r>
            <a:r>
              <a:rPr lang="zh-CN" altLang="en-US" sz="2000" dirty="0"/>
              <a:t>文件中可以包含</a:t>
            </a:r>
            <a:r>
              <a:rPr lang="zh-CN" altLang="en-US" sz="2000" b="1" dirty="0"/>
              <a:t>模板数据</a:t>
            </a:r>
            <a:r>
              <a:rPr lang="zh-CN" altLang="en-US" sz="2000" dirty="0"/>
              <a:t>和</a:t>
            </a:r>
            <a:r>
              <a:rPr lang="zh-CN" altLang="en-US" sz="2000" b="1" dirty="0"/>
              <a:t>语法元素</a:t>
            </a:r>
            <a:r>
              <a:rPr lang="zh-CN" altLang="en-US" sz="2000" dirty="0"/>
              <a:t>，语法元素是一些具有特殊意义的</a:t>
            </a:r>
            <a:r>
              <a:rPr lang="en-US" altLang="zh-CN" sz="2000" dirty="0"/>
              <a:t>JSP</a:t>
            </a:r>
            <a:r>
              <a:rPr lang="zh-CN" altLang="en-US" sz="2000" dirty="0"/>
              <a:t>转换符，如指令、脚本、动作等。</a:t>
            </a:r>
            <a:endParaRPr lang="en-US" altLang="zh-CN" sz="2000" dirty="0"/>
          </a:p>
        </p:txBody>
      </p:sp>
      <p:pic>
        <p:nvPicPr>
          <p:cNvPr id="4" name="图片 3"/>
          <p:cNvPicPr>
            <a:picLocks noChangeAspect="1"/>
          </p:cNvPicPr>
          <p:nvPr/>
        </p:nvPicPr>
        <p:blipFill>
          <a:blip r:embed="rId1"/>
          <a:stretch>
            <a:fillRect/>
          </a:stretch>
        </p:blipFill>
        <p:spPr>
          <a:xfrm>
            <a:off x="3952875" y="3792855"/>
            <a:ext cx="7106285" cy="3154045"/>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0" y="1223784"/>
            <a:ext cx="11572662" cy="1082861"/>
          </a:xfrm>
          <a:prstGeom prst="rect">
            <a:avLst/>
          </a:prstGeom>
          <a:noFill/>
        </p:spPr>
        <p:txBody>
          <a:bodyPr wrap="square" rtlCol="0">
            <a:spAutoFit/>
          </a:bodyPr>
          <a:lstStyle/>
          <a:p>
            <a:pPr marL="567055" lvl="1">
              <a:lnSpc>
                <a:spcPct val="150000"/>
              </a:lnSpc>
              <a:spcBef>
                <a:spcPts val="400"/>
              </a:spcBef>
              <a:buClr>
                <a:schemeClr val="accent1"/>
              </a:buClr>
              <a:buSzPct val="68000"/>
            </a:pPr>
            <a:r>
              <a:rPr lang="en-US" altLang="zh-CN" sz="2300" dirty="0">
                <a:sym typeface="+mn-ea"/>
              </a:rPr>
              <a:t>JSP</a:t>
            </a:r>
            <a:r>
              <a:rPr lang="zh-CN" altLang="en-US" sz="2300" dirty="0">
                <a:sym typeface="+mn-ea"/>
              </a:rPr>
              <a:t>（</a:t>
            </a:r>
            <a:r>
              <a:rPr lang="en-US" altLang="zh-CN" sz="2300" dirty="0">
                <a:sym typeface="+mn-ea"/>
              </a:rPr>
              <a:t>Java Server Page</a:t>
            </a:r>
            <a:r>
              <a:rPr lang="zh-CN" altLang="en-US" sz="2300" dirty="0">
                <a:sym typeface="+mn-ea"/>
              </a:rPr>
              <a:t>）</a:t>
            </a:r>
            <a:endParaRPr lang="en-US" altLang="zh-CN" sz="23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en-US" altLang="zh-CN" sz="2000" b="1" dirty="0"/>
              <a:t>JSP</a:t>
            </a:r>
            <a:r>
              <a:rPr lang="zh-CN" altLang="en-US" sz="2000" b="1" dirty="0"/>
              <a:t>本质是一个</a:t>
            </a:r>
            <a:r>
              <a:rPr lang="en-US" altLang="zh-CN" sz="2000" b="1" dirty="0"/>
              <a:t>Servlet</a:t>
            </a:r>
            <a:r>
              <a:rPr lang="zh-CN" altLang="en-US" sz="2000" dirty="0"/>
              <a:t>，</a:t>
            </a:r>
            <a:r>
              <a:rPr lang="en-US" altLang="zh-CN" sz="2000" dirty="0"/>
              <a:t>JSP</a:t>
            </a:r>
            <a:r>
              <a:rPr lang="zh-CN" altLang="en-US" sz="2000" dirty="0"/>
              <a:t>容器会将</a:t>
            </a:r>
            <a:r>
              <a:rPr lang="en-US" altLang="zh-CN" sz="2000" dirty="0"/>
              <a:t>JSP</a:t>
            </a:r>
            <a:r>
              <a:rPr lang="zh-CN" altLang="en-US" sz="2000" dirty="0"/>
              <a:t>文件转换成一个</a:t>
            </a:r>
            <a:r>
              <a:rPr lang="en-US" altLang="zh-CN" sz="2000" dirty="0"/>
              <a:t>Servlet</a:t>
            </a:r>
            <a:r>
              <a:rPr lang="zh-CN" altLang="en-US" sz="2000" dirty="0"/>
              <a:t>。</a:t>
            </a:r>
            <a:endParaRPr lang="en-US" altLang="zh-CN" sz="2000" dirty="0"/>
          </a:p>
        </p:txBody>
      </p:sp>
      <p:sp>
        <p:nvSpPr>
          <p:cNvPr id="3166" name="圆角矩形 3165"/>
          <p:cNvSpPr/>
          <p:nvPr/>
        </p:nvSpPr>
        <p:spPr>
          <a:xfrm>
            <a:off x="1325396" y="2621845"/>
            <a:ext cx="1507404" cy="577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err="1"/>
              <a:t>index</a:t>
            </a:r>
            <a:r>
              <a:rPr lang="en-US" altLang="zh-CN" sz="2000" b="1" dirty="0" err="1"/>
              <a:t>.jsp</a:t>
            </a:r>
            <a:endParaRPr lang="zh-CN" altLang="en-US" sz="2000" b="1" dirty="0"/>
          </a:p>
        </p:txBody>
      </p:sp>
      <p:sp>
        <p:nvSpPr>
          <p:cNvPr id="128" name="圆角矩形 127"/>
          <p:cNvSpPr/>
          <p:nvPr/>
        </p:nvSpPr>
        <p:spPr>
          <a:xfrm>
            <a:off x="4168428" y="2606027"/>
            <a:ext cx="1954737" cy="577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index</a:t>
            </a:r>
            <a:r>
              <a:rPr lang="en-US" altLang="zh-CN" sz="2000" b="1" dirty="0"/>
              <a:t>_jsp.java</a:t>
            </a:r>
            <a:endParaRPr lang="zh-CN" altLang="en-US" sz="2000" b="1" dirty="0"/>
          </a:p>
        </p:txBody>
      </p:sp>
      <p:sp>
        <p:nvSpPr>
          <p:cNvPr id="129" name="圆角矩形 128"/>
          <p:cNvSpPr/>
          <p:nvPr/>
        </p:nvSpPr>
        <p:spPr>
          <a:xfrm>
            <a:off x="7499447" y="2606139"/>
            <a:ext cx="2245895" cy="5775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err="1"/>
              <a:t>index</a:t>
            </a:r>
            <a:r>
              <a:rPr lang="en-US" altLang="zh-CN" sz="2000" b="1" dirty="0" err="1"/>
              <a:t>_jsp.class</a:t>
            </a:r>
            <a:endParaRPr lang="zh-CN" altLang="en-US" sz="2000" b="1" dirty="0"/>
          </a:p>
        </p:txBody>
      </p:sp>
      <p:sp>
        <p:nvSpPr>
          <p:cNvPr id="3167" name="右箭头 3166"/>
          <p:cNvSpPr/>
          <p:nvPr/>
        </p:nvSpPr>
        <p:spPr>
          <a:xfrm>
            <a:off x="3147987" y="2790625"/>
            <a:ext cx="748359" cy="198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6414699" y="2790625"/>
            <a:ext cx="748359" cy="198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3197775" y="3140811"/>
            <a:ext cx="646331" cy="369332"/>
          </a:xfrm>
          <a:prstGeom prst="rect">
            <a:avLst/>
          </a:prstGeom>
          <a:noFill/>
        </p:spPr>
        <p:txBody>
          <a:bodyPr wrap="none" rtlCol="0">
            <a:spAutoFit/>
          </a:bodyPr>
          <a:lstStyle/>
          <a:p>
            <a:r>
              <a:rPr lang="zh-CN" altLang="en-US" dirty="0"/>
              <a:t>转换</a:t>
            </a:r>
            <a:endParaRPr lang="zh-CN" altLang="en-US" dirty="0"/>
          </a:p>
        </p:txBody>
      </p:sp>
      <p:sp>
        <p:nvSpPr>
          <p:cNvPr id="133" name="文本框 132"/>
          <p:cNvSpPr txBox="1"/>
          <p:nvPr/>
        </p:nvSpPr>
        <p:spPr>
          <a:xfrm>
            <a:off x="6488140" y="3163292"/>
            <a:ext cx="646331" cy="369332"/>
          </a:xfrm>
          <a:prstGeom prst="rect">
            <a:avLst/>
          </a:prstGeom>
          <a:noFill/>
        </p:spPr>
        <p:txBody>
          <a:bodyPr wrap="none" rtlCol="0">
            <a:spAutoFit/>
          </a:bodyPr>
          <a:lstStyle/>
          <a:p>
            <a:r>
              <a:rPr lang="zh-CN" altLang="en-US" dirty="0"/>
              <a:t>编译</a:t>
            </a:r>
            <a:endParaRPr lang="zh-CN" altLang="en-US" dirty="0"/>
          </a:p>
        </p:txBody>
      </p:sp>
      <p:pic>
        <p:nvPicPr>
          <p:cNvPr id="4" name="图片 3"/>
          <p:cNvPicPr>
            <a:picLocks noChangeAspect="1"/>
          </p:cNvPicPr>
          <p:nvPr/>
        </p:nvPicPr>
        <p:blipFill>
          <a:blip r:embed="rId1"/>
          <a:stretch>
            <a:fillRect/>
          </a:stretch>
        </p:blipFill>
        <p:spPr>
          <a:xfrm>
            <a:off x="2243979" y="3723590"/>
            <a:ext cx="7504762" cy="2104762"/>
          </a:xfrm>
          <a:prstGeom prst="rect">
            <a:avLst/>
          </a:prstGeom>
        </p:spPr>
      </p:pic>
      <p:sp>
        <p:nvSpPr>
          <p:cNvPr id="12" name="文本框 11"/>
          <p:cNvSpPr txBox="1"/>
          <p:nvPr/>
        </p:nvSpPr>
        <p:spPr>
          <a:xfrm>
            <a:off x="4657352" y="5923386"/>
            <a:ext cx="1710725" cy="369332"/>
          </a:xfrm>
          <a:prstGeom prst="rect">
            <a:avLst/>
          </a:prstGeom>
          <a:noFill/>
        </p:spPr>
        <p:txBody>
          <a:bodyPr wrap="none" rtlCol="0">
            <a:spAutoFit/>
          </a:bodyPr>
          <a:lstStyle/>
          <a:p>
            <a:r>
              <a:rPr lang="en-US" altLang="zh-CN" b="1" dirty="0" err="1"/>
              <a:t>Index.jsp</a:t>
            </a:r>
            <a:r>
              <a:rPr lang="en-US" altLang="zh-CN" b="1" dirty="0"/>
              <a:t> </a:t>
            </a:r>
            <a:r>
              <a:rPr lang="zh-CN" altLang="en-US" b="1" dirty="0"/>
              <a:t>示例</a:t>
            </a:r>
            <a:endParaRPr lang="zh-CN" altLang="en-US" b="1" dirty="0"/>
          </a:p>
        </p:txBody>
      </p:sp>
      <p:sp>
        <p:nvSpPr>
          <p:cNvPr id="6" name="标题 5"/>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4.1 </a:t>
            </a:r>
            <a:r>
              <a:rPr lang="en-US" altLang="zh-CN" b="0" kern="1800" dirty="0">
                <a:latin typeface="Times New Roman" panose="02020603050405020304"/>
                <a:sym typeface="+mn-ea"/>
              </a:rPr>
              <a:t>Java Web</a:t>
            </a:r>
            <a:r>
              <a:rPr lang="zh-CN" altLang="en-US" b="0" kern="1800" dirty="0">
                <a:latin typeface="Times New Roman" panose="02020603050405020304"/>
                <a:sym typeface="+mn-ea"/>
              </a:rPr>
              <a:t>开发简介</a:t>
            </a:r>
            <a:endParaRPr lang="zh-CN" altLang="en-US" b="0" kern="1800" dirty="0">
              <a:latin typeface="Times New Roman" panose="02020603050405020304"/>
            </a:endParaRPr>
          </a:p>
        </p:txBody>
      </p:sp>
      <p:sp>
        <p:nvSpPr>
          <p:cNvPr id="5" name="文本框 4"/>
          <p:cNvSpPr txBox="1"/>
          <p:nvPr/>
        </p:nvSpPr>
        <p:spPr>
          <a:xfrm>
            <a:off x="6726992" y="6286500"/>
            <a:ext cx="2223686" cy="369332"/>
          </a:xfrm>
          <a:prstGeom prst="rect">
            <a:avLst/>
          </a:prstGeom>
          <a:noFill/>
        </p:spPr>
        <p:txBody>
          <a:bodyPr wrap="none" rtlCol="0">
            <a:spAutoFit/>
          </a:bodyPr>
          <a:lstStyle/>
          <a:p>
            <a:r>
              <a:rPr lang="en-US" altLang="zh-CN" b="1" dirty="0"/>
              <a:t>Index_jsp.java</a:t>
            </a:r>
            <a:r>
              <a:rPr lang="zh-CN" altLang="en-US" b="1" dirty="0"/>
              <a:t>示例</a:t>
            </a:r>
            <a:endParaRPr lang="zh-CN" altLang="en-US" b="1" dirty="0"/>
          </a:p>
        </p:txBody>
      </p:sp>
      <p:pic>
        <p:nvPicPr>
          <p:cNvPr id="6" name="图片 5"/>
          <p:cNvPicPr>
            <a:picLocks noChangeAspect="1"/>
          </p:cNvPicPr>
          <p:nvPr/>
        </p:nvPicPr>
        <p:blipFill>
          <a:blip r:embed="rId1"/>
          <a:stretch>
            <a:fillRect/>
          </a:stretch>
        </p:blipFill>
        <p:spPr>
          <a:xfrm>
            <a:off x="3813115" y="1223784"/>
            <a:ext cx="8190476" cy="5047619"/>
          </a:xfrm>
          <a:prstGeom prst="rect">
            <a:avLst/>
          </a:prstGeom>
        </p:spPr>
      </p:pic>
      <p:sp>
        <p:nvSpPr>
          <p:cNvPr id="8" name="文本框 7"/>
          <p:cNvSpPr txBox="1"/>
          <p:nvPr/>
        </p:nvSpPr>
        <p:spPr>
          <a:xfrm>
            <a:off x="217337" y="1513091"/>
            <a:ext cx="3526260" cy="3364960"/>
          </a:xfrm>
          <a:prstGeom prst="rect">
            <a:avLst/>
          </a:prstGeom>
          <a:noFill/>
        </p:spPr>
        <p:txBody>
          <a:bodyPr wrap="square" rtlCol="0">
            <a:spAutoFit/>
          </a:bodyPr>
          <a:lstStyle/>
          <a:p>
            <a:pPr>
              <a:lnSpc>
                <a:spcPct val="150000"/>
              </a:lnSpc>
            </a:pPr>
            <a:r>
              <a:rPr lang="zh-CN" altLang="en-US" dirty="0"/>
              <a:t>说明：</a:t>
            </a:r>
            <a:endParaRPr lang="en-US" altLang="zh-CN" dirty="0"/>
          </a:p>
          <a:p>
            <a:pPr marL="342900" indent="-342900">
              <a:lnSpc>
                <a:spcPct val="150000"/>
              </a:lnSpc>
              <a:buAutoNum type="arabicPeriod"/>
            </a:pPr>
            <a:r>
              <a:rPr lang="zh-CN" altLang="en-US" dirty="0"/>
              <a:t>直接部署在</a:t>
            </a:r>
            <a:r>
              <a:rPr lang="en-US" altLang="zh-CN" dirty="0"/>
              <a:t>tomcat</a:t>
            </a:r>
            <a:r>
              <a:rPr lang="zh-CN" altLang="en-US" dirty="0"/>
              <a:t>下的</a:t>
            </a:r>
            <a:r>
              <a:rPr lang="en-US" altLang="zh-CN" dirty="0"/>
              <a:t>web</a:t>
            </a:r>
            <a:r>
              <a:rPr lang="zh-CN" altLang="en-US" dirty="0"/>
              <a:t>项目，转换生成的文件在</a:t>
            </a:r>
            <a:r>
              <a:rPr lang="en-US" altLang="zh-CN" dirty="0"/>
              <a:t>tomcat</a:t>
            </a:r>
            <a:r>
              <a:rPr lang="zh-CN" altLang="en-US" dirty="0"/>
              <a:t>的</a:t>
            </a:r>
            <a:r>
              <a:rPr lang="en-US" altLang="zh-CN" b="1" dirty="0"/>
              <a:t>work</a:t>
            </a:r>
            <a:r>
              <a:rPr lang="zh-CN" altLang="en-US" dirty="0"/>
              <a:t>路径下；</a:t>
            </a:r>
            <a:endParaRPr lang="en-US" altLang="zh-CN" dirty="0"/>
          </a:p>
          <a:p>
            <a:pPr marL="342900" indent="-342900">
              <a:lnSpc>
                <a:spcPct val="150000"/>
              </a:lnSpc>
              <a:buAutoNum type="arabicPeriod"/>
            </a:pPr>
            <a:r>
              <a:rPr lang="zh-CN" altLang="en-US" dirty="0"/>
              <a:t>在</a:t>
            </a:r>
            <a:r>
              <a:rPr lang="en-US" altLang="zh-CN" dirty="0"/>
              <a:t>IDEA</a:t>
            </a:r>
            <a:r>
              <a:rPr lang="zh-CN" altLang="en-US" dirty="0"/>
              <a:t>中启动的</a:t>
            </a:r>
            <a:r>
              <a:rPr lang="en-US" altLang="zh-CN" dirty="0"/>
              <a:t>web</a:t>
            </a:r>
            <a:r>
              <a:rPr lang="zh-CN" altLang="en-US" dirty="0"/>
              <a:t>项目，转换生成的文件在</a:t>
            </a:r>
            <a:r>
              <a:rPr lang="en-GB" altLang="zh-CN" dirty="0"/>
              <a:t>CATALINA_BASE</a:t>
            </a:r>
            <a:r>
              <a:rPr lang="zh-CN" altLang="en-US" dirty="0"/>
              <a:t>路径（可以在启动日志中查看到）下</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10694294"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在</a:t>
            </a:r>
            <a:r>
              <a:rPr lang="en-US" altLang="zh-CN" sz="2000" dirty="0">
                <a:sym typeface="+mn-ea"/>
              </a:rPr>
              <a:t>Java Web</a:t>
            </a:r>
            <a:r>
              <a:rPr lang="zh-CN" altLang="en-US" sz="2000" dirty="0">
                <a:sym typeface="+mn-ea"/>
              </a:rPr>
              <a:t>开发领域，</a:t>
            </a:r>
            <a:r>
              <a:rPr lang="en-US" altLang="zh-CN" sz="2000" dirty="0">
                <a:sym typeface="+mn-ea"/>
              </a:rPr>
              <a:t>SUN</a:t>
            </a:r>
            <a:r>
              <a:rPr lang="zh-CN" altLang="en-US" sz="2000" dirty="0">
                <a:sym typeface="+mn-ea"/>
              </a:rPr>
              <a:t>公司提出过两种设计模式，即</a:t>
            </a:r>
            <a:r>
              <a:rPr lang="en-US" altLang="zh-CN" sz="2000" dirty="0">
                <a:sym typeface="+mn-ea"/>
              </a:rPr>
              <a:t>Model1</a:t>
            </a:r>
            <a:r>
              <a:rPr lang="zh-CN" altLang="en-US" sz="2000" dirty="0">
                <a:sym typeface="+mn-ea"/>
              </a:rPr>
              <a:t>和</a:t>
            </a:r>
            <a:r>
              <a:rPr lang="en-US" altLang="zh-CN" sz="2000" dirty="0">
                <a:sym typeface="+mn-ea"/>
              </a:rPr>
              <a:t>Model2</a:t>
            </a:r>
            <a:endParaRPr lang="en-US" altLang="zh-CN" sz="2000" dirty="0">
              <a:sym typeface="+mn-ea"/>
            </a:endParaRPr>
          </a:p>
        </p:txBody>
      </p:sp>
      <p:sp>
        <p:nvSpPr>
          <p:cNvPr id="28" name="圆角矩形 27"/>
          <p:cNvSpPr/>
          <p:nvPr/>
        </p:nvSpPr>
        <p:spPr>
          <a:xfrm>
            <a:off x="4231476" y="2311744"/>
            <a:ext cx="2319333" cy="28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0" name="圆角矩形 29"/>
          <p:cNvSpPr/>
          <p:nvPr/>
        </p:nvSpPr>
        <p:spPr>
          <a:xfrm>
            <a:off x="4557624" y="2582859"/>
            <a:ext cx="1704555" cy="589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JSP</a:t>
            </a:r>
            <a:endParaRPr lang="zh-CN" altLang="en-US" dirty="0"/>
          </a:p>
        </p:txBody>
      </p:sp>
      <p:sp>
        <p:nvSpPr>
          <p:cNvPr id="31" name="文本框 30"/>
          <p:cNvSpPr txBox="1"/>
          <p:nvPr/>
        </p:nvSpPr>
        <p:spPr>
          <a:xfrm>
            <a:off x="726851" y="2838351"/>
            <a:ext cx="1279517" cy="400110"/>
          </a:xfrm>
          <a:prstGeom prst="rect">
            <a:avLst/>
          </a:prstGeom>
          <a:noFill/>
        </p:spPr>
        <p:txBody>
          <a:bodyPr wrap="none" rtlCol="0">
            <a:spAutoFit/>
          </a:bodyPr>
          <a:lstStyle/>
          <a:p>
            <a:r>
              <a:rPr lang="en-US" altLang="zh-CN" sz="2000" b="1" dirty="0">
                <a:latin typeface="+mj-ea"/>
                <a:ea typeface="+mj-ea"/>
              </a:rPr>
              <a:t>Model1</a:t>
            </a:r>
            <a:r>
              <a:rPr lang="zh-CN" altLang="en-US" sz="2000" b="1" dirty="0">
                <a:latin typeface="+mj-ea"/>
                <a:ea typeface="+mj-ea"/>
              </a:rPr>
              <a:t>：</a:t>
            </a:r>
            <a:endParaRPr lang="zh-CN" altLang="en-US" sz="2000" b="1" dirty="0">
              <a:latin typeface="+mj-ea"/>
              <a:ea typeface="+mj-ea"/>
            </a:endParaRPr>
          </a:p>
        </p:txBody>
      </p:sp>
      <p:pic>
        <p:nvPicPr>
          <p:cNvPr id="32" name="图片 31"/>
          <p:cNvPicPr>
            <a:picLocks noChangeAspect="1"/>
          </p:cNvPicPr>
          <p:nvPr/>
        </p:nvPicPr>
        <p:blipFill>
          <a:blip r:embed="rId1">
            <a:clrChange>
              <a:clrFrom>
                <a:srgbClr val="FFFFFF"/>
              </a:clrFrom>
              <a:clrTo>
                <a:srgbClr val="FFFFFF">
                  <a:alpha val="0"/>
                </a:srgbClr>
              </a:clrTo>
            </a:clrChange>
          </a:blip>
          <a:stretch>
            <a:fillRect/>
          </a:stretch>
        </p:blipFill>
        <p:spPr>
          <a:xfrm>
            <a:off x="2204564" y="2519417"/>
            <a:ext cx="618331" cy="639838"/>
          </a:xfrm>
          <a:prstGeom prst="rect">
            <a:avLst/>
          </a:prstGeom>
        </p:spPr>
      </p:pic>
      <p:sp>
        <p:nvSpPr>
          <p:cNvPr id="33" name="文本框 32"/>
          <p:cNvSpPr txBox="1"/>
          <p:nvPr/>
        </p:nvSpPr>
        <p:spPr>
          <a:xfrm>
            <a:off x="4528763" y="5280362"/>
            <a:ext cx="1851789" cy="369332"/>
          </a:xfrm>
          <a:prstGeom prst="rect">
            <a:avLst/>
          </a:prstGeom>
          <a:noFill/>
        </p:spPr>
        <p:txBody>
          <a:bodyPr wrap="none" rtlCol="0">
            <a:spAutoFit/>
          </a:bodyPr>
          <a:lstStyle/>
          <a:p>
            <a:r>
              <a:rPr lang="en-US" altLang="zh-CN" dirty="0"/>
              <a:t>Servlet/JSP</a:t>
            </a:r>
            <a:r>
              <a:rPr lang="zh-CN" altLang="en-US" dirty="0"/>
              <a:t>容器</a:t>
            </a:r>
            <a:endParaRPr lang="zh-CN" altLang="en-US" dirty="0"/>
          </a:p>
        </p:txBody>
      </p:sp>
      <p:sp>
        <p:nvSpPr>
          <p:cNvPr id="35" name="椭圆 34"/>
          <p:cNvSpPr/>
          <p:nvPr/>
        </p:nvSpPr>
        <p:spPr>
          <a:xfrm>
            <a:off x="4484712" y="3933860"/>
            <a:ext cx="1812859" cy="7694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JavaBean</a:t>
            </a:r>
            <a:endParaRPr lang="zh-CN" altLang="en-US" dirty="0"/>
          </a:p>
        </p:txBody>
      </p:sp>
      <p:sp>
        <p:nvSpPr>
          <p:cNvPr id="36" name="文本框 35"/>
          <p:cNvSpPr txBox="1"/>
          <p:nvPr/>
        </p:nvSpPr>
        <p:spPr>
          <a:xfrm>
            <a:off x="3136680" y="2315251"/>
            <a:ext cx="954107" cy="369332"/>
          </a:xfrm>
          <a:prstGeom prst="rect">
            <a:avLst/>
          </a:prstGeom>
          <a:noFill/>
        </p:spPr>
        <p:txBody>
          <a:bodyPr wrap="none" rtlCol="0">
            <a:spAutoFit/>
          </a:bodyPr>
          <a:lstStyle/>
          <a:p>
            <a:r>
              <a:rPr lang="en-US" altLang="zh-CN" dirty="0"/>
              <a:t>request</a:t>
            </a:r>
            <a:endParaRPr lang="zh-CN" altLang="en-US" dirty="0"/>
          </a:p>
        </p:txBody>
      </p:sp>
      <p:sp>
        <p:nvSpPr>
          <p:cNvPr id="37" name="文本框 36"/>
          <p:cNvSpPr txBox="1"/>
          <p:nvPr/>
        </p:nvSpPr>
        <p:spPr>
          <a:xfrm>
            <a:off x="3097832" y="3067511"/>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38" name="直接箭头连接符 37"/>
          <p:cNvCxnSpPr/>
          <p:nvPr/>
        </p:nvCxnSpPr>
        <p:spPr>
          <a:xfrm>
            <a:off x="2995991" y="2796282"/>
            <a:ext cx="1519572" cy="76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2963584" y="3009921"/>
            <a:ext cx="1521128" cy="9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409901" y="3252177"/>
            <a:ext cx="0" cy="68168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a:blip r:embed="rId2"/>
          <a:stretch>
            <a:fillRect/>
          </a:stretch>
        </p:blipFill>
        <p:spPr>
          <a:xfrm>
            <a:off x="7684453" y="3890155"/>
            <a:ext cx="999643" cy="940492"/>
          </a:xfrm>
          <a:prstGeom prst="rect">
            <a:avLst/>
          </a:prstGeom>
        </p:spPr>
      </p:pic>
      <p:cxnSp>
        <p:nvCxnSpPr>
          <p:cNvPr id="55" name="直接箭头连接符 54"/>
          <p:cNvCxnSpPr>
            <a:stCxn id="54" idx="1"/>
          </p:cNvCxnSpPr>
          <p:nvPr/>
        </p:nvCxnSpPr>
        <p:spPr>
          <a:xfrm flipH="1">
            <a:off x="6380553" y="4360401"/>
            <a:ext cx="13039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7806933" y="4904917"/>
            <a:ext cx="877163" cy="369332"/>
          </a:xfrm>
          <a:prstGeom prst="rect">
            <a:avLst/>
          </a:prstGeom>
          <a:noFill/>
        </p:spPr>
        <p:txBody>
          <a:bodyPr wrap="none" rtlCol="0">
            <a:spAutoFit/>
          </a:bodyPr>
          <a:lstStyle/>
          <a:p>
            <a:r>
              <a:rPr lang="zh-CN" altLang="en-US" dirty="0"/>
              <a:t>数据库</a:t>
            </a:r>
            <a:endParaRPr lang="zh-CN" altLang="en-US" dirty="0"/>
          </a:p>
        </p:txBody>
      </p:sp>
      <p:sp>
        <p:nvSpPr>
          <p:cNvPr id="62" name="文本框 61"/>
          <p:cNvSpPr txBox="1"/>
          <p:nvPr/>
        </p:nvSpPr>
        <p:spPr>
          <a:xfrm>
            <a:off x="7030448" y="2021512"/>
            <a:ext cx="4046792" cy="1423980"/>
          </a:xfrm>
          <a:prstGeom prst="rect">
            <a:avLst/>
          </a:prstGeom>
          <a:noFill/>
        </p:spPr>
        <p:txBody>
          <a:bodyPr wrap="square" rtlCol="0">
            <a:spAutoFit/>
          </a:bodyPr>
          <a:lstStyle/>
          <a:p>
            <a:pPr>
              <a:lnSpc>
                <a:spcPct val="150000"/>
              </a:lnSpc>
            </a:pPr>
            <a:r>
              <a:rPr lang="zh-CN" altLang="en-US" sz="2000" dirty="0"/>
              <a:t>将对数据（模型）的操作分类出去，但</a:t>
            </a:r>
            <a:r>
              <a:rPr lang="en-US" altLang="zh-CN" sz="2000" dirty="0"/>
              <a:t>JSP</a:t>
            </a:r>
            <a:r>
              <a:rPr lang="zh-CN" altLang="en-US" sz="2000" dirty="0"/>
              <a:t>既要负责流程流程，还要负责产生展示页面。</a:t>
            </a:r>
            <a:endParaRPr lang="zh-CN" altLang="en-US" sz="2000" dirty="0"/>
          </a:p>
        </p:txBody>
      </p:sp>
      <p:sp>
        <p:nvSpPr>
          <p:cNvPr id="63" name="文本框 62"/>
          <p:cNvSpPr txBox="1"/>
          <p:nvPr/>
        </p:nvSpPr>
        <p:spPr>
          <a:xfrm>
            <a:off x="726851" y="5875508"/>
            <a:ext cx="10918374" cy="369332"/>
          </a:xfrm>
          <a:prstGeom prst="rect">
            <a:avLst/>
          </a:prstGeom>
          <a:noFill/>
        </p:spPr>
        <p:txBody>
          <a:bodyPr wrap="none" rtlCol="0">
            <a:spAutoFit/>
          </a:bodyPr>
          <a:lstStyle/>
          <a:p>
            <a:r>
              <a:rPr lang="zh-CN" altLang="en-US" dirty="0"/>
              <a:t>注：</a:t>
            </a:r>
            <a:r>
              <a:rPr lang="en-US" altLang="zh-CN" dirty="0"/>
              <a:t>JavaBean</a:t>
            </a:r>
            <a:r>
              <a:rPr lang="zh-CN" altLang="en-US" dirty="0"/>
              <a:t>一种可重用的</a:t>
            </a:r>
            <a:r>
              <a:rPr lang="en-US" altLang="zh-CN" dirty="0"/>
              <a:t>Java</a:t>
            </a:r>
            <a:r>
              <a:rPr lang="zh-CN" altLang="en-US" dirty="0"/>
              <a:t>组件，通常用来封装业务逻辑、数据库操作等，可被</a:t>
            </a:r>
            <a:r>
              <a:rPr lang="en-US" altLang="zh-CN" dirty="0"/>
              <a:t>Servlet</a:t>
            </a:r>
            <a:r>
              <a:rPr lang="zh-CN" altLang="en-US" dirty="0"/>
              <a:t>、</a:t>
            </a:r>
            <a:r>
              <a:rPr lang="en-US" altLang="zh-CN" dirty="0"/>
              <a:t>JSP</a:t>
            </a:r>
            <a:r>
              <a:rPr lang="zh-CN" altLang="en-US" dirty="0"/>
              <a:t>等调用</a:t>
            </a:r>
            <a:endParaRPr lang="zh-CN" altLang="en-US" dirty="0"/>
          </a:p>
        </p:txBody>
      </p:sp>
      <p:sp>
        <p:nvSpPr>
          <p:cNvPr id="5" name="标题 4"/>
          <p:cNvSpPr>
            <a:spLocks noGrp="1"/>
          </p:cNvSpPr>
          <p:nvPr>
            <p:ph type="title"/>
          </p:nvPr>
        </p:nvSpPr>
        <p:spPr/>
        <p:txBody>
          <a:bodyPr/>
          <a:lstStyle/>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4437850" y="2295869"/>
            <a:ext cx="5100045" cy="28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0" name="圆角矩形 29"/>
          <p:cNvSpPr/>
          <p:nvPr/>
        </p:nvSpPr>
        <p:spPr>
          <a:xfrm>
            <a:off x="4788265" y="4007034"/>
            <a:ext cx="1704555" cy="5892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JSP</a:t>
            </a:r>
            <a:r>
              <a:rPr lang="zh-CN" altLang="en-US" dirty="0"/>
              <a:t>（视图）</a:t>
            </a:r>
            <a:endParaRPr lang="zh-CN" altLang="en-US" dirty="0"/>
          </a:p>
        </p:txBody>
      </p:sp>
      <p:sp>
        <p:nvSpPr>
          <p:cNvPr id="31" name="文本框 30"/>
          <p:cNvSpPr txBox="1"/>
          <p:nvPr/>
        </p:nvSpPr>
        <p:spPr>
          <a:xfrm>
            <a:off x="933226" y="2822476"/>
            <a:ext cx="1322798" cy="400110"/>
          </a:xfrm>
          <a:prstGeom prst="rect">
            <a:avLst/>
          </a:prstGeom>
          <a:noFill/>
        </p:spPr>
        <p:txBody>
          <a:bodyPr wrap="none" rtlCol="0">
            <a:spAutoFit/>
          </a:bodyPr>
          <a:lstStyle/>
          <a:p>
            <a:r>
              <a:rPr lang="en-US" altLang="zh-CN" sz="2000" b="1" dirty="0">
                <a:latin typeface="+mj-ea"/>
                <a:ea typeface="+mj-ea"/>
              </a:rPr>
              <a:t>Model2</a:t>
            </a:r>
            <a:r>
              <a:rPr lang="zh-CN" altLang="en-US" sz="2000" b="1" dirty="0">
                <a:latin typeface="+mj-ea"/>
                <a:ea typeface="+mj-ea"/>
              </a:rPr>
              <a:t>：</a:t>
            </a:r>
            <a:endParaRPr lang="zh-CN" altLang="en-US" sz="2000" b="1" dirty="0">
              <a:latin typeface="+mj-ea"/>
              <a:ea typeface="+mj-ea"/>
            </a:endParaRPr>
          </a:p>
        </p:txBody>
      </p:sp>
      <p:pic>
        <p:nvPicPr>
          <p:cNvPr id="32" name="图片 31"/>
          <p:cNvPicPr>
            <a:picLocks noChangeAspect="1"/>
          </p:cNvPicPr>
          <p:nvPr/>
        </p:nvPicPr>
        <p:blipFill>
          <a:blip r:embed="rId1">
            <a:clrChange>
              <a:clrFrom>
                <a:srgbClr val="FFFFFF"/>
              </a:clrFrom>
              <a:clrTo>
                <a:srgbClr val="FFFFFF">
                  <a:alpha val="0"/>
                </a:srgbClr>
              </a:clrTo>
            </a:clrChange>
          </a:blip>
          <a:stretch>
            <a:fillRect/>
          </a:stretch>
        </p:blipFill>
        <p:spPr>
          <a:xfrm>
            <a:off x="2339253" y="3420968"/>
            <a:ext cx="618331" cy="639838"/>
          </a:xfrm>
          <a:prstGeom prst="rect">
            <a:avLst/>
          </a:prstGeom>
        </p:spPr>
      </p:pic>
      <p:sp>
        <p:nvSpPr>
          <p:cNvPr id="33" name="文本框 32"/>
          <p:cNvSpPr txBox="1"/>
          <p:nvPr/>
        </p:nvSpPr>
        <p:spPr>
          <a:xfrm>
            <a:off x="4735138" y="5264487"/>
            <a:ext cx="1851789" cy="369332"/>
          </a:xfrm>
          <a:prstGeom prst="rect">
            <a:avLst/>
          </a:prstGeom>
          <a:noFill/>
        </p:spPr>
        <p:txBody>
          <a:bodyPr wrap="none" rtlCol="0">
            <a:spAutoFit/>
          </a:bodyPr>
          <a:lstStyle/>
          <a:p>
            <a:r>
              <a:rPr lang="en-US" altLang="zh-CN" dirty="0"/>
              <a:t>Servlet/JSP</a:t>
            </a:r>
            <a:r>
              <a:rPr lang="zh-CN" altLang="en-US" dirty="0"/>
              <a:t>容器</a:t>
            </a:r>
            <a:endParaRPr lang="zh-CN" altLang="en-US" dirty="0"/>
          </a:p>
        </p:txBody>
      </p:sp>
      <p:sp>
        <p:nvSpPr>
          <p:cNvPr id="35" name="椭圆 34"/>
          <p:cNvSpPr/>
          <p:nvPr/>
        </p:nvSpPr>
        <p:spPr>
          <a:xfrm>
            <a:off x="7244868" y="3917985"/>
            <a:ext cx="1812859" cy="7694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JavaBean</a:t>
            </a:r>
            <a:r>
              <a:rPr lang="zh-CN" altLang="en-US" dirty="0"/>
              <a:t>（模型）</a:t>
            </a:r>
            <a:endParaRPr lang="zh-CN" altLang="en-US" dirty="0"/>
          </a:p>
        </p:txBody>
      </p:sp>
      <p:sp>
        <p:nvSpPr>
          <p:cNvPr id="36" name="文本框 35"/>
          <p:cNvSpPr txBox="1"/>
          <p:nvPr/>
        </p:nvSpPr>
        <p:spPr>
          <a:xfrm>
            <a:off x="3259236" y="2722620"/>
            <a:ext cx="954107" cy="369332"/>
          </a:xfrm>
          <a:prstGeom prst="rect">
            <a:avLst/>
          </a:prstGeom>
          <a:noFill/>
        </p:spPr>
        <p:txBody>
          <a:bodyPr wrap="none" rtlCol="0">
            <a:spAutoFit/>
          </a:bodyPr>
          <a:lstStyle/>
          <a:p>
            <a:r>
              <a:rPr lang="en-US" altLang="zh-CN" dirty="0"/>
              <a:t>request</a:t>
            </a:r>
            <a:endParaRPr lang="zh-CN" altLang="en-US" dirty="0"/>
          </a:p>
        </p:txBody>
      </p:sp>
      <p:sp>
        <p:nvSpPr>
          <p:cNvPr id="37" name="文本框 36"/>
          <p:cNvSpPr txBox="1"/>
          <p:nvPr/>
        </p:nvSpPr>
        <p:spPr>
          <a:xfrm>
            <a:off x="3048147" y="4228160"/>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38" name="直接箭头连接符 37"/>
          <p:cNvCxnSpPr/>
          <p:nvPr/>
        </p:nvCxnSpPr>
        <p:spPr>
          <a:xfrm flipV="1">
            <a:off x="3098272" y="2948758"/>
            <a:ext cx="1602989" cy="580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3098272" y="3874280"/>
            <a:ext cx="1619650" cy="470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841359" y="3236302"/>
            <a:ext cx="0" cy="68168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4" name="图片 53"/>
          <p:cNvPicPr>
            <a:picLocks noChangeAspect="1"/>
          </p:cNvPicPr>
          <p:nvPr/>
        </p:nvPicPr>
        <p:blipFill>
          <a:blip r:embed="rId2"/>
          <a:stretch>
            <a:fillRect/>
          </a:stretch>
        </p:blipFill>
        <p:spPr>
          <a:xfrm>
            <a:off x="10423011" y="3874280"/>
            <a:ext cx="999643" cy="940492"/>
          </a:xfrm>
          <a:prstGeom prst="rect">
            <a:avLst/>
          </a:prstGeom>
        </p:spPr>
      </p:pic>
      <p:cxnSp>
        <p:nvCxnSpPr>
          <p:cNvPr id="55" name="直接箭头连接符 54"/>
          <p:cNvCxnSpPr>
            <a:stCxn id="54" idx="1"/>
          </p:cNvCxnSpPr>
          <p:nvPr/>
        </p:nvCxnSpPr>
        <p:spPr>
          <a:xfrm flipH="1">
            <a:off x="9119111" y="4344526"/>
            <a:ext cx="130390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545491" y="4889042"/>
            <a:ext cx="877163" cy="369332"/>
          </a:xfrm>
          <a:prstGeom prst="rect">
            <a:avLst/>
          </a:prstGeom>
          <a:noFill/>
        </p:spPr>
        <p:txBody>
          <a:bodyPr wrap="none" rtlCol="0">
            <a:spAutoFit/>
          </a:bodyPr>
          <a:lstStyle/>
          <a:p>
            <a:r>
              <a:rPr lang="zh-CN" altLang="en-US" dirty="0"/>
              <a:t>数据库</a:t>
            </a:r>
            <a:endParaRPr lang="zh-CN" altLang="en-US" dirty="0"/>
          </a:p>
        </p:txBody>
      </p:sp>
      <p:cxnSp>
        <p:nvCxnSpPr>
          <p:cNvPr id="5" name="直接箭头连接符 4"/>
          <p:cNvCxnSpPr>
            <a:stCxn id="30" idx="3"/>
            <a:endCxn id="35" idx="2"/>
          </p:cNvCxnSpPr>
          <p:nvPr/>
        </p:nvCxnSpPr>
        <p:spPr>
          <a:xfrm>
            <a:off x="6492820" y="4301672"/>
            <a:ext cx="752048" cy="103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796089" y="2459154"/>
            <a:ext cx="1942336" cy="72664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Servlet</a:t>
            </a:r>
            <a:endParaRPr lang="en-US" altLang="zh-CN" dirty="0"/>
          </a:p>
          <a:p>
            <a:pPr algn="ctr"/>
            <a:r>
              <a:rPr lang="zh-CN" altLang="en-US" dirty="0"/>
              <a:t>（控制器）</a:t>
            </a:r>
            <a:endParaRPr lang="zh-CN" altLang="en-US" dirty="0"/>
          </a:p>
        </p:txBody>
      </p:sp>
      <p:cxnSp>
        <p:nvCxnSpPr>
          <p:cNvPr id="12" name="直接箭头连接符 11"/>
          <p:cNvCxnSpPr>
            <a:stCxn id="21" idx="5"/>
          </p:cNvCxnSpPr>
          <p:nvPr/>
        </p:nvCxnSpPr>
        <p:spPr>
          <a:xfrm>
            <a:off x="6453976" y="3079383"/>
            <a:ext cx="1226984" cy="8386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028304" y="3115133"/>
            <a:ext cx="877163" cy="369332"/>
          </a:xfrm>
          <a:prstGeom prst="rect">
            <a:avLst/>
          </a:prstGeom>
          <a:noFill/>
        </p:spPr>
        <p:txBody>
          <a:bodyPr wrap="none" rtlCol="0">
            <a:spAutoFit/>
          </a:bodyPr>
          <a:lstStyle/>
          <a:p>
            <a:r>
              <a:rPr lang="zh-CN" altLang="en-US" dirty="0"/>
              <a:t>实例化</a:t>
            </a:r>
            <a:endParaRPr lang="zh-CN" altLang="en-US" dirty="0"/>
          </a:p>
        </p:txBody>
      </p:sp>
      <p:sp>
        <p:nvSpPr>
          <p:cNvPr id="15" name="文本框 14"/>
          <p:cNvSpPr txBox="1"/>
          <p:nvPr/>
        </p:nvSpPr>
        <p:spPr>
          <a:xfrm>
            <a:off x="2422787" y="5804317"/>
            <a:ext cx="7347639" cy="461665"/>
          </a:xfrm>
          <a:prstGeom prst="rect">
            <a:avLst/>
          </a:prstGeom>
          <a:noFill/>
        </p:spPr>
        <p:txBody>
          <a:bodyPr wrap="square" rtlCol="0">
            <a:spAutoFit/>
          </a:bodyPr>
          <a:lstStyle/>
          <a:p>
            <a:r>
              <a:rPr lang="zh-CN" altLang="en-US" sz="2400" dirty="0"/>
              <a:t>分离了</a:t>
            </a:r>
            <a:r>
              <a:rPr lang="zh-CN" altLang="en-US" sz="2400" dirty="0">
                <a:solidFill>
                  <a:srgbClr val="FF0000"/>
                </a:solidFill>
              </a:rPr>
              <a:t>数据展示</a:t>
            </a:r>
            <a:r>
              <a:rPr lang="en-US" altLang="zh-CN" sz="2400" dirty="0">
                <a:solidFill>
                  <a:srgbClr val="FF0000"/>
                </a:solidFill>
              </a:rPr>
              <a:t>(V)</a:t>
            </a:r>
            <a:r>
              <a:rPr lang="zh-CN" altLang="en-US" sz="2400" dirty="0"/>
              <a:t>、</a:t>
            </a:r>
            <a:r>
              <a:rPr lang="zh-CN" altLang="en-US" sz="2400" dirty="0">
                <a:solidFill>
                  <a:srgbClr val="FF0000"/>
                </a:solidFill>
              </a:rPr>
              <a:t>数据处理</a:t>
            </a:r>
            <a:r>
              <a:rPr lang="en-US" altLang="zh-CN" sz="2400" dirty="0">
                <a:solidFill>
                  <a:srgbClr val="FF0000"/>
                </a:solidFill>
              </a:rPr>
              <a:t>(M)</a:t>
            </a:r>
            <a:r>
              <a:rPr lang="zh-CN" altLang="en-US" sz="2400" dirty="0"/>
              <a:t>和</a:t>
            </a:r>
            <a:r>
              <a:rPr lang="zh-CN" altLang="en-US" sz="2400" dirty="0">
                <a:solidFill>
                  <a:srgbClr val="FF0000"/>
                </a:solidFill>
              </a:rPr>
              <a:t>流程控制</a:t>
            </a:r>
            <a:r>
              <a:rPr lang="en-US" altLang="zh-CN" sz="2400" dirty="0">
                <a:solidFill>
                  <a:srgbClr val="FF0000"/>
                </a:solidFill>
              </a:rPr>
              <a:t>(C)</a:t>
            </a:r>
            <a:endParaRPr lang="zh-CN" altLang="en-US" sz="2400" dirty="0">
              <a:solidFill>
                <a:srgbClr val="FF0000"/>
              </a:solidFill>
            </a:endParaRPr>
          </a:p>
        </p:txBody>
      </p:sp>
      <p:sp>
        <p:nvSpPr>
          <p:cNvPr id="4" name="文本框 3"/>
          <p:cNvSpPr txBox="1"/>
          <p:nvPr/>
        </p:nvSpPr>
        <p:spPr>
          <a:xfrm>
            <a:off x="250371" y="1223784"/>
            <a:ext cx="10694294" cy="553085"/>
          </a:xfrm>
          <a:prstGeom prst="rect">
            <a:avLst/>
          </a:prstGeom>
          <a:noFill/>
        </p:spPr>
        <p:txBody>
          <a:bodyPr wrap="square" rtlCol="0">
            <a:spAutoFit/>
          </a:bodyPr>
          <a:p>
            <a:pPr marL="109855">
              <a:lnSpc>
                <a:spcPct val="150000"/>
              </a:lnSpc>
              <a:spcBef>
                <a:spcPts val="400"/>
              </a:spcBef>
              <a:buClr>
                <a:schemeClr val="accent1"/>
              </a:buClr>
              <a:buSzPct val="68000"/>
            </a:pPr>
            <a:r>
              <a:rPr lang="en-US" altLang="zh-CN" sz="2000" dirty="0">
                <a:sym typeface="+mn-ea"/>
              </a:rPr>
              <a:t>       </a:t>
            </a:r>
            <a:r>
              <a:rPr lang="zh-CN" altLang="en-US" sz="2000" dirty="0">
                <a:sym typeface="+mn-ea"/>
              </a:rPr>
              <a:t>在</a:t>
            </a:r>
            <a:r>
              <a:rPr lang="en-US" altLang="zh-CN" sz="2000" dirty="0">
                <a:sym typeface="+mn-ea"/>
              </a:rPr>
              <a:t>Java Web</a:t>
            </a:r>
            <a:r>
              <a:rPr lang="zh-CN" altLang="en-US" sz="2000" dirty="0">
                <a:sym typeface="+mn-ea"/>
              </a:rPr>
              <a:t>开发领域，</a:t>
            </a:r>
            <a:r>
              <a:rPr lang="en-US" altLang="zh-CN" sz="2000" dirty="0">
                <a:sym typeface="+mn-ea"/>
              </a:rPr>
              <a:t>SUN</a:t>
            </a:r>
            <a:r>
              <a:rPr lang="zh-CN" altLang="en-US" sz="2000" dirty="0">
                <a:sym typeface="+mn-ea"/>
              </a:rPr>
              <a:t>公司提出过两种设计模式，即</a:t>
            </a:r>
            <a:r>
              <a:rPr lang="en-US" altLang="zh-CN" sz="2000" dirty="0">
                <a:sym typeface="+mn-ea"/>
              </a:rPr>
              <a:t>Model1</a:t>
            </a:r>
            <a:r>
              <a:rPr lang="zh-CN" altLang="en-US" sz="2000" dirty="0">
                <a:sym typeface="+mn-ea"/>
              </a:rPr>
              <a:t>和</a:t>
            </a:r>
            <a:r>
              <a:rPr lang="en-US" altLang="zh-CN" sz="2000" dirty="0">
                <a:sym typeface="+mn-ea"/>
              </a:rPr>
              <a:t>Model2</a:t>
            </a:r>
            <a:endParaRPr lang="en-US" altLang="zh-CN" sz="2000" dirty="0">
              <a:sym typeface="+mn-ea"/>
            </a:endParaRPr>
          </a:p>
        </p:txBody>
      </p:sp>
      <p:sp>
        <p:nvSpPr>
          <p:cNvPr id="7" name="标题 6"/>
          <p:cNvSpPr>
            <a:spLocks noGrp="1"/>
          </p:cNvSpPr>
          <p:nvPr>
            <p:ph type="title"/>
          </p:nvPr>
        </p:nvSpPr>
        <p:spPr/>
        <p:txBody>
          <a:bodyPr/>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10694294" cy="210947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      </a:t>
            </a:r>
            <a:r>
              <a:rPr lang="zh-CN" altLang="en-US" sz="2000" dirty="0">
                <a:sym typeface="+mn-ea"/>
              </a:rPr>
              <a:t>很多</a:t>
            </a:r>
            <a:r>
              <a:rPr lang="en-US" altLang="zh-CN" sz="2000" dirty="0">
                <a:sym typeface="+mn-ea"/>
              </a:rPr>
              <a:t>MVC</a:t>
            </a:r>
            <a:r>
              <a:rPr lang="zh-CN" altLang="en-US" sz="2000" dirty="0">
                <a:sym typeface="+mn-ea"/>
              </a:rPr>
              <a:t>开发框架在</a:t>
            </a:r>
            <a:r>
              <a:rPr lang="en-US" altLang="zh-CN" sz="2000" dirty="0">
                <a:sym typeface="+mn-ea"/>
              </a:rPr>
              <a:t>Model 2</a:t>
            </a:r>
            <a:r>
              <a:rPr lang="zh-CN" altLang="en-US" sz="2000" dirty="0">
                <a:sym typeface="+mn-ea"/>
              </a:rPr>
              <a:t>基础上进行了改进，增加了一个</a:t>
            </a:r>
            <a:r>
              <a:rPr lang="en-US" altLang="zh-CN" sz="2000" dirty="0">
                <a:solidFill>
                  <a:srgbClr val="C00000"/>
                </a:solidFill>
                <a:sym typeface="+mn-ea"/>
              </a:rPr>
              <a:t>Dispatcher</a:t>
            </a:r>
            <a:r>
              <a:rPr lang="zh-CN" altLang="en-US" sz="2000" dirty="0">
                <a:sym typeface="+mn-ea"/>
              </a:rPr>
              <a:t>（分发器、前端控制器），如</a:t>
            </a:r>
            <a:r>
              <a:rPr lang="en-US" altLang="zh-CN" sz="2000" dirty="0">
                <a:sym typeface="+mn-ea"/>
              </a:rPr>
              <a:t>Struts2</a:t>
            </a:r>
            <a:r>
              <a:rPr lang="zh-CN" altLang="en-US" sz="2000" dirty="0">
                <a:sym typeface="+mn-ea"/>
              </a:rPr>
              <a:t>的分发器基于</a:t>
            </a:r>
            <a:r>
              <a:rPr lang="en-US" altLang="zh-CN" sz="2000" dirty="0">
                <a:sym typeface="+mn-ea"/>
              </a:rPr>
              <a:t>Filter</a:t>
            </a:r>
            <a:r>
              <a:rPr lang="zh-CN" altLang="en-US" sz="2000" dirty="0">
                <a:sym typeface="+mn-ea"/>
              </a:rPr>
              <a:t>实现，</a:t>
            </a:r>
            <a:r>
              <a:rPr lang="en-US" altLang="zh-CN" sz="2000" dirty="0">
                <a:sym typeface="+mn-ea"/>
              </a:rPr>
              <a:t>Spring MVC</a:t>
            </a:r>
            <a:r>
              <a:rPr lang="zh-CN" altLang="en-US" sz="2000" dirty="0">
                <a:sym typeface="+mn-ea"/>
              </a:rPr>
              <a:t>的分发器基于</a:t>
            </a:r>
            <a:r>
              <a:rPr lang="en-US" altLang="zh-CN" sz="2000" dirty="0">
                <a:sym typeface="+mn-ea"/>
              </a:rPr>
              <a:t>Servlet</a:t>
            </a:r>
            <a:r>
              <a:rPr lang="zh-CN" altLang="en-US" sz="2000" dirty="0">
                <a:sym typeface="+mn-ea"/>
              </a:rPr>
              <a:t>实现</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	</a:t>
            </a: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sp>
        <p:nvSpPr>
          <p:cNvPr id="4" name="圆角矩形 3"/>
          <p:cNvSpPr/>
          <p:nvPr/>
        </p:nvSpPr>
        <p:spPr>
          <a:xfrm>
            <a:off x="1912368" y="2638771"/>
            <a:ext cx="4904038" cy="32432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圆角矩形 4"/>
          <p:cNvSpPr/>
          <p:nvPr/>
        </p:nvSpPr>
        <p:spPr>
          <a:xfrm>
            <a:off x="2768533" y="4954730"/>
            <a:ext cx="3893548" cy="80274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6" name="圆角矩形 5"/>
          <p:cNvSpPr/>
          <p:nvPr/>
        </p:nvSpPr>
        <p:spPr>
          <a:xfrm>
            <a:off x="4717270" y="2850647"/>
            <a:ext cx="1944811" cy="17555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a:t>
            </a:r>
            <a:endParaRPr lang="zh-CN" altLang="en-US" dirty="0"/>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252561" y="3839630"/>
            <a:ext cx="618331" cy="639838"/>
          </a:xfrm>
          <a:prstGeom prst="rect">
            <a:avLst/>
          </a:prstGeom>
        </p:spPr>
      </p:pic>
      <p:sp>
        <p:nvSpPr>
          <p:cNvPr id="8" name="椭圆 7"/>
          <p:cNvSpPr/>
          <p:nvPr/>
        </p:nvSpPr>
        <p:spPr>
          <a:xfrm>
            <a:off x="4898268" y="3118671"/>
            <a:ext cx="1674702" cy="4001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endParaRPr lang="zh-CN" altLang="en-US" dirty="0"/>
          </a:p>
        </p:txBody>
      </p:sp>
      <p:sp>
        <p:nvSpPr>
          <p:cNvPr id="9" name="椭圆 8"/>
          <p:cNvSpPr/>
          <p:nvPr/>
        </p:nvSpPr>
        <p:spPr>
          <a:xfrm>
            <a:off x="2943082" y="5117460"/>
            <a:ext cx="1351564" cy="4001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JSP</a:t>
            </a:r>
            <a:endParaRPr lang="zh-CN" altLang="en-US" dirty="0"/>
          </a:p>
        </p:txBody>
      </p:sp>
      <p:sp>
        <p:nvSpPr>
          <p:cNvPr id="10" name="文本框 9"/>
          <p:cNvSpPr txBox="1"/>
          <p:nvPr/>
        </p:nvSpPr>
        <p:spPr>
          <a:xfrm>
            <a:off x="914577" y="3273332"/>
            <a:ext cx="954107" cy="369332"/>
          </a:xfrm>
          <a:prstGeom prst="rect">
            <a:avLst/>
          </a:prstGeom>
          <a:noFill/>
        </p:spPr>
        <p:txBody>
          <a:bodyPr wrap="none" rtlCol="0">
            <a:spAutoFit/>
          </a:bodyPr>
          <a:lstStyle/>
          <a:p>
            <a:r>
              <a:rPr lang="en-US" altLang="zh-CN" dirty="0"/>
              <a:t>request</a:t>
            </a:r>
            <a:endParaRPr lang="zh-CN" altLang="en-US" dirty="0"/>
          </a:p>
        </p:txBody>
      </p:sp>
      <p:sp>
        <p:nvSpPr>
          <p:cNvPr id="11" name="文本框 10"/>
          <p:cNvSpPr txBox="1"/>
          <p:nvPr/>
        </p:nvSpPr>
        <p:spPr>
          <a:xfrm>
            <a:off x="853083" y="4687284"/>
            <a:ext cx="1133644" cy="369332"/>
          </a:xfrm>
          <a:prstGeom prst="rect">
            <a:avLst/>
          </a:prstGeom>
          <a:noFill/>
        </p:spPr>
        <p:txBody>
          <a:bodyPr wrap="none" rtlCol="0">
            <a:spAutoFit/>
          </a:bodyPr>
          <a:lstStyle/>
          <a:p>
            <a:r>
              <a:rPr lang="en-US" altLang="zh-CN" dirty="0"/>
              <a:t>response</a:t>
            </a:r>
            <a:endParaRPr lang="zh-CN" altLang="en-US" dirty="0"/>
          </a:p>
        </p:txBody>
      </p:sp>
      <p:cxnSp>
        <p:nvCxnSpPr>
          <p:cNvPr id="12" name="直接箭头连接符 11"/>
          <p:cNvCxnSpPr/>
          <p:nvPr/>
        </p:nvCxnSpPr>
        <p:spPr>
          <a:xfrm flipV="1">
            <a:off x="1169458" y="3529228"/>
            <a:ext cx="1126662" cy="33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169461" y="4222107"/>
            <a:ext cx="1504475" cy="9303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455594" y="5146361"/>
            <a:ext cx="1351564" cy="4001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JSP</a:t>
            </a:r>
            <a:endParaRPr lang="zh-CN" altLang="en-US" dirty="0"/>
          </a:p>
        </p:txBody>
      </p:sp>
      <p:sp>
        <p:nvSpPr>
          <p:cNvPr id="17" name="椭圆 16"/>
          <p:cNvSpPr/>
          <p:nvPr/>
        </p:nvSpPr>
        <p:spPr>
          <a:xfrm>
            <a:off x="2296120" y="3064682"/>
            <a:ext cx="1855701" cy="72664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Dispatcher</a:t>
            </a:r>
            <a:endParaRPr lang="en-US" altLang="zh-CN" dirty="0"/>
          </a:p>
        </p:txBody>
      </p:sp>
      <p:cxnSp>
        <p:nvCxnSpPr>
          <p:cNvPr id="18" name="曲线连接符 17"/>
          <p:cNvCxnSpPr/>
          <p:nvPr/>
        </p:nvCxnSpPr>
        <p:spPr>
          <a:xfrm flipV="1">
            <a:off x="3910117" y="3126379"/>
            <a:ext cx="833826" cy="126144"/>
          </a:xfrm>
          <a:prstGeom prst="curvedConnector3">
            <a:avLst>
              <a:gd name="adj1" fmla="val 276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10800000">
            <a:off x="4000273" y="3666641"/>
            <a:ext cx="765177" cy="281298"/>
          </a:xfrm>
          <a:prstGeom prst="curvedConnector3">
            <a:avLst>
              <a:gd name="adj1" fmla="val 8309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6200000" flipH="1">
            <a:off x="2770082" y="4196980"/>
            <a:ext cx="1057932" cy="331436"/>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908775" y="3759805"/>
            <a:ext cx="1664195" cy="4001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Controller</a:t>
            </a:r>
            <a:endParaRPr lang="zh-CN" altLang="en-US" dirty="0"/>
          </a:p>
        </p:txBody>
      </p:sp>
      <p:sp>
        <p:nvSpPr>
          <p:cNvPr id="22" name="椭圆 21"/>
          <p:cNvSpPr/>
          <p:nvPr/>
        </p:nvSpPr>
        <p:spPr>
          <a:xfrm>
            <a:off x="7223087" y="3746391"/>
            <a:ext cx="1547132" cy="40011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Service</a:t>
            </a:r>
            <a:endParaRPr lang="zh-CN" altLang="en-US" dirty="0"/>
          </a:p>
        </p:txBody>
      </p:sp>
      <p:sp>
        <p:nvSpPr>
          <p:cNvPr id="23" name="椭圆 22"/>
          <p:cNvSpPr/>
          <p:nvPr/>
        </p:nvSpPr>
        <p:spPr>
          <a:xfrm>
            <a:off x="7149366" y="4641904"/>
            <a:ext cx="1696417" cy="40011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Service</a:t>
            </a:r>
            <a:endParaRPr lang="zh-CN" altLang="en-US" dirty="0"/>
          </a:p>
        </p:txBody>
      </p:sp>
      <p:sp>
        <p:nvSpPr>
          <p:cNvPr id="24" name="椭圆 23"/>
          <p:cNvSpPr/>
          <p:nvPr/>
        </p:nvSpPr>
        <p:spPr>
          <a:xfrm>
            <a:off x="9038164" y="3720471"/>
            <a:ext cx="1335937" cy="40011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Model</a:t>
            </a:r>
            <a:endParaRPr lang="zh-CN" altLang="en-US" dirty="0"/>
          </a:p>
        </p:txBody>
      </p:sp>
      <p:sp>
        <p:nvSpPr>
          <p:cNvPr id="25" name="椭圆 24"/>
          <p:cNvSpPr/>
          <p:nvPr/>
        </p:nvSpPr>
        <p:spPr>
          <a:xfrm>
            <a:off x="9047537" y="4641904"/>
            <a:ext cx="1335937" cy="40011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Model</a:t>
            </a:r>
            <a:endParaRPr lang="zh-CN" altLang="en-US" dirty="0"/>
          </a:p>
        </p:txBody>
      </p:sp>
      <p:pic>
        <p:nvPicPr>
          <p:cNvPr id="26" name="Picture 2" descr="https://timgsa.baidu.com/timg?image&amp;quality=80&amp;size=b9999_10000&amp;sec=1571468594195&amp;di=828fdfcf683fa0ac2ec9f330ba8901db&amp;imgtype=0&amp;src=http%3A%2F%2Fawb.img.xmtbang.com%2Fimg%2Fuploadnew%2F201511%2F01%2F23fa409076ec41819bb672346c667a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4683" y="3612708"/>
            <a:ext cx="1062967" cy="106296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flipH="1">
            <a:off x="11056405" y="4675675"/>
            <a:ext cx="1030344" cy="369332"/>
          </a:xfrm>
          <a:prstGeom prst="rect">
            <a:avLst/>
          </a:prstGeom>
          <a:noFill/>
        </p:spPr>
        <p:txBody>
          <a:bodyPr wrap="square" rtlCol="0">
            <a:spAutoFit/>
          </a:bodyPr>
          <a:lstStyle/>
          <a:p>
            <a:r>
              <a:rPr lang="zh-CN" altLang="en-US" dirty="0"/>
              <a:t>数据库</a:t>
            </a:r>
            <a:endParaRPr lang="zh-CN" altLang="en-US" dirty="0"/>
          </a:p>
        </p:txBody>
      </p:sp>
      <p:sp>
        <p:nvSpPr>
          <p:cNvPr id="28" name="左右箭头 27"/>
          <p:cNvSpPr/>
          <p:nvPr/>
        </p:nvSpPr>
        <p:spPr>
          <a:xfrm>
            <a:off x="10478331" y="4294390"/>
            <a:ext cx="516352" cy="1850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386805" y="4179165"/>
            <a:ext cx="697627" cy="400110"/>
          </a:xfrm>
          <a:prstGeom prst="rect">
            <a:avLst/>
          </a:prstGeom>
          <a:noFill/>
        </p:spPr>
        <p:txBody>
          <a:bodyPr wrap="none" rtlCol="0">
            <a:spAutoFit/>
          </a:bodyPr>
          <a:lstStyle/>
          <a:p>
            <a:r>
              <a:rPr lang="en-US" altLang="zh-CN" sz="2000" b="1" dirty="0"/>
              <a:t>……</a:t>
            </a:r>
            <a:endParaRPr lang="zh-CN" altLang="en-US" sz="2000" b="1" dirty="0"/>
          </a:p>
        </p:txBody>
      </p:sp>
      <p:sp>
        <p:nvSpPr>
          <p:cNvPr id="37" name="文本框 36"/>
          <p:cNvSpPr txBox="1"/>
          <p:nvPr/>
        </p:nvSpPr>
        <p:spPr>
          <a:xfrm>
            <a:off x="5791530" y="5120684"/>
            <a:ext cx="697627" cy="400110"/>
          </a:xfrm>
          <a:prstGeom prst="rect">
            <a:avLst/>
          </a:prstGeom>
          <a:noFill/>
        </p:spPr>
        <p:txBody>
          <a:bodyPr wrap="none" rtlCol="0">
            <a:spAutoFit/>
          </a:bodyPr>
          <a:lstStyle/>
          <a:p>
            <a:r>
              <a:rPr lang="en-US" altLang="zh-CN" sz="2000" b="1" dirty="0"/>
              <a:t>……</a:t>
            </a:r>
            <a:endParaRPr lang="zh-CN" altLang="en-US" sz="2000" b="1" dirty="0"/>
          </a:p>
        </p:txBody>
      </p:sp>
      <p:sp>
        <p:nvSpPr>
          <p:cNvPr id="38" name="圆角矩形 37"/>
          <p:cNvSpPr/>
          <p:nvPr/>
        </p:nvSpPr>
        <p:spPr>
          <a:xfrm>
            <a:off x="7146363" y="2638771"/>
            <a:ext cx="1727556" cy="3243216"/>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39" name="圆角矩形 38"/>
          <p:cNvSpPr/>
          <p:nvPr/>
        </p:nvSpPr>
        <p:spPr>
          <a:xfrm>
            <a:off x="9003311" y="2638771"/>
            <a:ext cx="1500115" cy="3243216"/>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40" name="左右箭头 39"/>
          <p:cNvSpPr/>
          <p:nvPr/>
        </p:nvSpPr>
        <p:spPr>
          <a:xfrm>
            <a:off x="8687524" y="4263256"/>
            <a:ext cx="516352" cy="1850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左右箭头 40"/>
          <p:cNvSpPr/>
          <p:nvPr/>
        </p:nvSpPr>
        <p:spPr>
          <a:xfrm>
            <a:off x="6647395" y="4336083"/>
            <a:ext cx="643657" cy="19511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flipV="1">
            <a:off x="1482139" y="5655846"/>
            <a:ext cx="1286394" cy="28135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矩形 44"/>
          <p:cNvSpPr/>
          <p:nvPr/>
        </p:nvSpPr>
        <p:spPr>
          <a:xfrm>
            <a:off x="495123" y="5934645"/>
            <a:ext cx="8864922" cy="507831"/>
          </a:xfrm>
          <a:prstGeom prst="rect">
            <a:avLst/>
          </a:prstGeom>
        </p:spPr>
        <p:txBody>
          <a:bodyPr wrap="square">
            <a:spAutoFit/>
          </a:bodyPr>
          <a:lstStyle/>
          <a:p>
            <a:pPr>
              <a:lnSpc>
                <a:spcPct val="150000"/>
              </a:lnSpc>
            </a:pPr>
            <a:r>
              <a:rPr lang="zh-CN" altLang="en-US" dirty="0"/>
              <a:t>表现层，可以使用其它模板技术替代（如</a:t>
            </a:r>
            <a:r>
              <a:rPr lang="en-US" altLang="zh-CN" dirty="0" err="1"/>
              <a:t>Freemarker</a:t>
            </a:r>
            <a:r>
              <a:rPr lang="zh-CN" altLang="en-US" dirty="0"/>
              <a:t>、</a:t>
            </a:r>
            <a:r>
              <a:rPr lang="en-US" altLang="zh-CN" dirty="0"/>
              <a:t>Velocity</a:t>
            </a:r>
            <a:r>
              <a:rPr lang="zh-CN" altLang="en-US" dirty="0"/>
              <a:t>、</a:t>
            </a:r>
            <a:r>
              <a:rPr lang="en-US" altLang="zh-CN" dirty="0" err="1"/>
              <a:t>Thymeleaf</a:t>
            </a:r>
            <a:r>
              <a:rPr lang="zh-CN" altLang="en-US" dirty="0"/>
              <a:t>）</a:t>
            </a:r>
            <a:endParaRPr lang="en-US" altLang="zh-CN" dirty="0"/>
          </a:p>
        </p:txBody>
      </p:sp>
      <p:sp>
        <p:nvSpPr>
          <p:cNvPr id="16" name="标题 15"/>
          <p:cNvSpPr>
            <a:spLocks noGrp="1"/>
          </p:cNvSpPr>
          <p:nvPr>
            <p:ph type="title"/>
          </p:nvPr>
        </p:nvSpPr>
        <p:spPr/>
        <p:txBody>
          <a:bodyPr/>
          <a:lstStyle/>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2" y="1223784"/>
            <a:ext cx="8679444" cy="5518150"/>
          </a:xfrm>
          <a:prstGeom prst="rect">
            <a:avLst/>
          </a:prstGeom>
          <a:noFill/>
        </p:spPr>
        <p:txBody>
          <a:bodyPr wrap="square" rtlCol="0">
            <a:spAutoFit/>
          </a:bodyPr>
          <a:lstStyle/>
          <a:p>
            <a:pPr marL="109855" indent="0">
              <a:lnSpc>
                <a:spcPct val="150000"/>
              </a:lnSpc>
              <a:spcBef>
                <a:spcPts val="400"/>
              </a:spcBef>
              <a:buClr>
                <a:schemeClr val="accent1"/>
              </a:buClr>
              <a:buSzPct val="68000"/>
              <a:buFont typeface="Wingdings" panose="05000000000000000000" pitchFamily="2" charset="2"/>
              <a:buNone/>
            </a:pPr>
            <a:r>
              <a:rPr sz="2400" dirty="0">
                <a:sym typeface="+mn-ea"/>
              </a:rPr>
              <a:t>模式</a:t>
            </a:r>
            <a:r>
              <a:rPr lang="zh-CN" sz="2400" dirty="0">
                <a:sym typeface="+mn-ea"/>
              </a:rPr>
              <a:t>、框架与架构</a:t>
            </a:r>
            <a:endParaRPr lang="zh-CN" altLang="en-US" sz="24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模式：</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也称为设计模式，是解决特定问题的一般性方法。如工厂模式、单例模式等。</a:t>
            </a:r>
            <a:r>
              <a:rPr lang="en-US" altLang="zh-CN" sz="2000" dirty="0" err="1">
                <a:sym typeface="+mn-ea"/>
              </a:rPr>
              <a:t>GoF</a:t>
            </a:r>
            <a:r>
              <a:rPr lang="en-GB" altLang="zh-CN" sz="2000" dirty="0"/>
              <a:t> </a:t>
            </a:r>
            <a:r>
              <a:rPr lang="zh-CN" altLang="en-GB" sz="2000" dirty="0"/>
              <a:t>（</a:t>
            </a:r>
            <a:r>
              <a:rPr lang="en-GB" altLang="zh-CN" sz="2000" dirty="0"/>
              <a:t>Gang of Four</a:t>
            </a:r>
            <a:r>
              <a:rPr lang="zh-CN" altLang="en-GB" sz="2000" dirty="0"/>
              <a:t>）</a:t>
            </a:r>
            <a:r>
              <a:rPr lang="zh-CN" altLang="en-US" sz="2000" dirty="0"/>
              <a:t>的设计模式一书描述了</a:t>
            </a:r>
            <a:r>
              <a:rPr lang="en-US" altLang="zh-CN" sz="2000" dirty="0"/>
              <a:t>23</a:t>
            </a:r>
            <a:r>
              <a:rPr lang="zh-CN" altLang="en-US" sz="2000" dirty="0"/>
              <a:t>种设计模式，但并没包含</a:t>
            </a:r>
            <a:r>
              <a:rPr lang="en-US" altLang="zh-CN" sz="2000" dirty="0"/>
              <a:t>MVC</a:t>
            </a:r>
            <a:r>
              <a:rPr lang="zh-CN" altLang="en-US" sz="2000" dirty="0"/>
              <a:t>设计模式，而将其作为观察者模式、策略模式等几种基本设计模式的组合</a:t>
            </a:r>
            <a:endParaRPr lang="en-US" altLang="zh-CN" sz="2000" dirty="0"/>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框架：</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t>是一种通用的、可复用的软件环境，它提供特定的功能，作为一个更大的软件平台的一部分，用以促进软件应用、产品和解决方案的开发工作。如</a:t>
            </a:r>
            <a:r>
              <a:rPr lang="en-US" altLang="zh-CN" sz="2000" dirty="0"/>
              <a:t>Spring</a:t>
            </a:r>
            <a:r>
              <a:rPr lang="zh-CN" altLang="en-US" sz="2000" dirty="0"/>
              <a:t>、</a:t>
            </a:r>
            <a:r>
              <a:rPr lang="en-US" altLang="zh-CN" sz="2000" dirty="0"/>
              <a:t>Hibernate</a:t>
            </a:r>
            <a:r>
              <a:rPr lang="zh-CN" altLang="en-US" sz="2000" dirty="0"/>
              <a:t>、</a:t>
            </a:r>
            <a:r>
              <a:rPr lang="en-US" altLang="zh-CN" sz="2000" dirty="0" err="1"/>
              <a:t>MyBatis</a:t>
            </a:r>
            <a:endParaRPr lang="en-US" altLang="zh-CN" sz="2000" dirty="0">
              <a:sym typeface="+mn-ea"/>
            </a:endParaRPr>
          </a:p>
          <a:p>
            <a:pPr marL="567055" lvl="1">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9003957" y="1469859"/>
            <a:ext cx="2496065" cy="3243983"/>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11383611" cy="3056255"/>
          </a:xfrm>
          <a:prstGeom prst="rect">
            <a:avLst/>
          </a:prstGeom>
          <a:noFill/>
        </p:spPr>
        <p:txBody>
          <a:bodyPr wrap="square" rtlCol="0">
            <a:spAutoFit/>
          </a:bodyPr>
          <a:lstStyle/>
          <a:p>
            <a:pPr marL="109855">
              <a:lnSpc>
                <a:spcPct val="150000"/>
              </a:lnSpc>
              <a:spcBef>
                <a:spcPts val="400"/>
              </a:spcBef>
              <a:buClr>
                <a:schemeClr val="accent1"/>
              </a:buClr>
              <a:buSzPct val="68000"/>
            </a:pPr>
            <a:r>
              <a:rPr sz="2400" dirty="0">
                <a:sym typeface="+mn-ea"/>
              </a:rPr>
              <a:t>模式</a:t>
            </a:r>
            <a:r>
              <a:rPr lang="zh-CN" sz="2400" dirty="0">
                <a:sym typeface="+mn-ea"/>
              </a:rPr>
              <a:t>、框架与架构</a:t>
            </a:r>
            <a:endParaRPr lang="en-US" altLang="zh-CN" sz="2400" dirty="0">
              <a:sym typeface="+mn-ea"/>
            </a:endParaRPr>
          </a:p>
          <a:p>
            <a:pPr marL="452755"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架构：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从宏观的层面上确定如何解决问题，系统架构可以分为软件架构和硬件架构。软件架构是软件开发过程中提取特定领域软件的共性部分形成的体系结构。如</a:t>
            </a:r>
            <a:r>
              <a:rPr lang="en-US" altLang="zh-CN" sz="2000" dirty="0">
                <a:sym typeface="+mn-ea"/>
              </a:rPr>
              <a:t>Web</a:t>
            </a:r>
            <a:r>
              <a:rPr lang="zh-CN" altLang="en-US" sz="2000" dirty="0">
                <a:sym typeface="+mn-ea"/>
              </a:rPr>
              <a:t>系统经常采用的三层架构</a:t>
            </a:r>
            <a:r>
              <a:rPr lang="en-US" altLang="zh-CN" sz="2000" dirty="0">
                <a:sym typeface="+mn-ea"/>
              </a:rPr>
              <a:t>(3-tier architecture) </a:t>
            </a:r>
            <a:r>
              <a:rPr lang="zh-CN" altLang="en-US" sz="2000" dirty="0">
                <a:sym typeface="+mn-ea"/>
              </a:rPr>
              <a:t>：</a:t>
            </a:r>
            <a:r>
              <a:rPr lang="zh-CN" altLang="en-US" sz="2000" dirty="0">
                <a:solidFill>
                  <a:srgbClr val="FF0000"/>
                </a:solidFill>
                <a:sym typeface="+mn-ea"/>
              </a:rPr>
              <a:t>表示层</a:t>
            </a:r>
            <a:r>
              <a:rPr lang="zh-CN" altLang="en-US" sz="2000" dirty="0">
                <a:sym typeface="+mn-ea"/>
              </a:rPr>
              <a:t>（</a:t>
            </a:r>
            <a:r>
              <a:rPr lang="en-US" altLang="zh-CN" sz="2000" dirty="0">
                <a:sym typeface="+mn-ea"/>
              </a:rPr>
              <a:t>Presentation layer</a:t>
            </a:r>
            <a:r>
              <a:rPr lang="zh-CN" altLang="en-US" sz="2000" dirty="0">
                <a:sym typeface="+mn-ea"/>
              </a:rPr>
              <a:t>）、</a:t>
            </a:r>
            <a:r>
              <a:rPr lang="zh-CN" altLang="en-US" sz="2000" dirty="0">
                <a:solidFill>
                  <a:srgbClr val="FF0000"/>
                </a:solidFill>
                <a:sym typeface="+mn-ea"/>
              </a:rPr>
              <a:t>业务逻辑层</a:t>
            </a:r>
            <a:r>
              <a:rPr lang="zh-CN" altLang="en-US" sz="2000" dirty="0">
                <a:sym typeface="+mn-ea"/>
              </a:rPr>
              <a:t>（</a:t>
            </a:r>
            <a:r>
              <a:rPr lang="en-US" altLang="zh-CN" sz="2000" dirty="0">
                <a:sym typeface="+mn-ea"/>
              </a:rPr>
              <a:t>Business Layer</a:t>
            </a:r>
            <a:r>
              <a:rPr lang="zh-CN" altLang="en-US" sz="2000" dirty="0">
                <a:sym typeface="+mn-ea"/>
              </a:rPr>
              <a:t>）、</a:t>
            </a:r>
            <a:r>
              <a:rPr lang="zh-CN" altLang="en-US" sz="2000" dirty="0">
                <a:solidFill>
                  <a:srgbClr val="FF0000"/>
                </a:solidFill>
                <a:sym typeface="+mn-ea"/>
              </a:rPr>
              <a:t>数据访问层</a:t>
            </a:r>
            <a:r>
              <a:rPr lang="zh-CN" altLang="en-US" sz="2000" dirty="0">
                <a:sym typeface="+mn-ea"/>
              </a:rPr>
              <a:t>（</a:t>
            </a:r>
            <a:r>
              <a:rPr lang="en-US" altLang="zh-CN" sz="2000" dirty="0">
                <a:sym typeface="+mn-ea"/>
              </a:rPr>
              <a:t>Data Access layer</a:t>
            </a:r>
            <a:r>
              <a:rPr lang="zh-CN" altLang="en-US" sz="2000" dirty="0">
                <a:sym typeface="+mn-ea"/>
              </a:rPr>
              <a:t>）</a:t>
            </a:r>
            <a:endParaRPr lang="en-US" altLang="zh-CN" sz="2000" dirty="0">
              <a:sym typeface="+mn-ea"/>
            </a:endParaRPr>
          </a:p>
        </p:txBody>
      </p:sp>
      <p:pic>
        <p:nvPicPr>
          <p:cNvPr id="5" name="图片 4"/>
          <p:cNvPicPr>
            <a:picLocks noChangeAspect="1"/>
          </p:cNvPicPr>
          <p:nvPr/>
        </p:nvPicPr>
        <p:blipFill>
          <a:blip r:embed="rId1"/>
          <a:stretch>
            <a:fillRect/>
          </a:stretch>
        </p:blipFill>
        <p:spPr>
          <a:xfrm>
            <a:off x="2320839" y="4493911"/>
            <a:ext cx="7716419" cy="1750370"/>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190" y="321945"/>
            <a:ext cx="7584440" cy="901700"/>
          </a:xfrm>
        </p:spPr>
        <p:txBody>
          <a:bodyPr/>
          <a:lstStyle/>
          <a:p>
            <a:r>
              <a:rPr lang="zh-CN" altLang="en-US" dirty="0"/>
              <a:t>第</a:t>
            </a:r>
            <a:r>
              <a:rPr lang="en-US" altLang="zh-CN" dirty="0"/>
              <a:t>4</a:t>
            </a:r>
            <a:r>
              <a:rPr lang="zh-CN" altLang="en-US" dirty="0"/>
              <a:t>章 </a:t>
            </a:r>
            <a:r>
              <a:rPr dirty="0"/>
              <a:t>Java Web与Spring Boot开发框架简介</a:t>
            </a:r>
            <a:endParaRPr dirty="0"/>
          </a:p>
        </p:txBody>
      </p:sp>
      <p:sp>
        <p:nvSpPr>
          <p:cNvPr id="3" name="Rectangle 43"/>
          <p:cNvSpPr>
            <a:spLocks noChangeArrowheads="1"/>
          </p:cNvSpPr>
          <p:nvPr/>
        </p:nvSpPr>
        <p:spPr bwMode="auto">
          <a:xfrm>
            <a:off x="660718" y="1223644"/>
            <a:ext cx="357886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4.1 </a:t>
            </a:r>
            <a:r>
              <a:rPr lang="en-US" sz="2000" dirty="0">
                <a:solidFill>
                  <a:schemeClr val="tx1"/>
                </a:solidFill>
                <a:latin typeface="宋体" pitchFamily="2" charset="-122"/>
                <a:ea typeface="宋体" pitchFamily="2" charset="-122"/>
              </a:rPr>
              <a:t>Java Web</a:t>
            </a:r>
            <a:r>
              <a:rPr lang="zh-CN" altLang="en-US" sz="2000" dirty="0">
                <a:solidFill>
                  <a:schemeClr val="tx1"/>
                </a:solidFill>
                <a:latin typeface="宋体" pitchFamily="2" charset="-122"/>
                <a:ea typeface="宋体" pitchFamily="2" charset="-122"/>
              </a:rPr>
              <a:t>开发简介</a:t>
            </a:r>
            <a:endParaRPr lang="en-US" altLang="zh-CN" sz="200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4.1.1 Servelet</a:t>
            </a:r>
            <a:r>
              <a:rPr lang="zh-CN" altLang="en-US" sz="2000" b="0" dirty="0">
                <a:solidFill>
                  <a:schemeClr val="tx1"/>
                </a:solidFill>
                <a:latin typeface="宋体" pitchFamily="2" charset="-122"/>
                <a:ea typeface="宋体" pitchFamily="2" charset="-122"/>
              </a:rPr>
              <a:t>与</a:t>
            </a:r>
            <a:r>
              <a:rPr lang="en-US" altLang="zh-CN" sz="2000" b="0" dirty="0">
                <a:solidFill>
                  <a:schemeClr val="tx1"/>
                </a:solidFill>
                <a:latin typeface="宋体" pitchFamily="2" charset="-122"/>
                <a:ea typeface="宋体" pitchFamily="2" charset="-122"/>
              </a:rPr>
              <a:t>JSP</a:t>
            </a:r>
            <a:endParaRPr lang="en-US" altLang="zh-CN" sz="20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4.1.2 </a:t>
            </a:r>
            <a:r>
              <a:rPr lang="zh-CN" altLang="en-US" sz="2000" b="0" dirty="0">
                <a:solidFill>
                  <a:schemeClr val="tx1"/>
                </a:solidFill>
                <a:latin typeface="宋体" pitchFamily="2" charset="-122"/>
                <a:ea typeface="宋体" pitchFamily="2" charset="-122"/>
              </a:rPr>
              <a:t>设计模式与</a:t>
            </a:r>
            <a:r>
              <a:rPr lang="zh-CN" altLang="en-US" sz="2000" b="0" dirty="0">
                <a:solidFill>
                  <a:schemeClr val="tx1"/>
                </a:solidFill>
                <a:latin typeface="宋体" pitchFamily="2" charset="-122"/>
                <a:ea typeface="宋体" pitchFamily="2" charset="-122"/>
              </a:rPr>
              <a:t>开发框架</a:t>
            </a:r>
            <a:endParaRPr lang="en-US" altLang="zh-CN" sz="2000" b="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r>
              <a:rPr lang="en-US" altLang="zh-CN" sz="2000" dirty="0">
                <a:solidFill>
                  <a:schemeClr val="tx1"/>
                </a:solidFill>
                <a:latin typeface="宋体" pitchFamily="2" charset="-122"/>
                <a:ea typeface="宋体" pitchFamily="2" charset="-122"/>
              </a:rPr>
              <a:t>4.2 Spring Web</a:t>
            </a:r>
            <a:r>
              <a:rPr lang="zh-CN" altLang="en-US" sz="2000" dirty="0">
                <a:solidFill>
                  <a:schemeClr val="tx1"/>
                </a:solidFill>
                <a:latin typeface="宋体" pitchFamily="2" charset="-122"/>
                <a:ea typeface="宋体" pitchFamily="2" charset="-122"/>
              </a:rPr>
              <a:t>开发框架简介</a:t>
            </a:r>
            <a:endParaRPr lang="en-US" altLang="zh-CN" sz="200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4.2.1 Spring</a:t>
            </a:r>
            <a:r>
              <a:rPr lang="zh-CN" altLang="en-US" sz="2000" b="0" dirty="0">
                <a:solidFill>
                  <a:schemeClr val="tx1"/>
                </a:solidFill>
                <a:latin typeface="宋体" pitchFamily="2" charset="-122"/>
                <a:ea typeface="宋体" pitchFamily="2" charset="-122"/>
              </a:rPr>
              <a:t>简介</a:t>
            </a:r>
            <a:endParaRPr lang="en-US" altLang="zh-CN" sz="20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4.2.2 Spring MVC</a:t>
            </a:r>
            <a:r>
              <a:rPr lang="zh-CN" altLang="en-US" sz="2000" b="0" dirty="0">
                <a:solidFill>
                  <a:schemeClr val="tx1"/>
                </a:solidFill>
                <a:latin typeface="宋体" pitchFamily="2" charset="-122"/>
                <a:ea typeface="宋体" pitchFamily="2" charset="-122"/>
              </a:rPr>
              <a:t>简介</a:t>
            </a:r>
            <a:endParaRPr lang="en-US" altLang="zh-CN" sz="20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4.2.3 Spring Boot</a:t>
            </a:r>
            <a:r>
              <a:rPr lang="zh-CN" altLang="en-US" sz="2000" b="0" dirty="0">
                <a:solidFill>
                  <a:schemeClr val="tx1"/>
                </a:solidFill>
                <a:latin typeface="宋体" pitchFamily="2" charset="-122"/>
                <a:ea typeface="宋体" pitchFamily="2" charset="-122"/>
              </a:rPr>
              <a:t>简介</a:t>
            </a:r>
            <a:endParaRPr lang="zh-CN" altLang="en-US" sz="20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pitchFamily="2" charset="2"/>
              <a:buChar char="Ø"/>
            </a:pPr>
            <a:r>
              <a:rPr lang="en-US" altLang="zh-CN" sz="2000" b="0" dirty="0">
                <a:solidFill>
                  <a:schemeClr val="tx1"/>
                </a:solidFill>
                <a:latin typeface="宋体" pitchFamily="2" charset="-122"/>
                <a:ea typeface="宋体" pitchFamily="2" charset="-122"/>
              </a:rPr>
              <a:t>4.2.4 Hello World示例程序</a:t>
            </a:r>
            <a:endParaRPr lang="en-US" altLang="zh-CN" sz="2000" dirty="0">
              <a:solidFill>
                <a:schemeClr val="tx1"/>
              </a:solidFill>
              <a:latin typeface="宋体" pitchFamily="2" charset="-122"/>
              <a:ea typeface="宋体" pitchFamily="2" charset="-122"/>
            </a:endParaRPr>
          </a:p>
          <a:p>
            <a:pPr algn="l">
              <a:lnSpc>
                <a:spcPct val="150000"/>
              </a:lnSpc>
              <a:spcBef>
                <a:spcPct val="30000"/>
              </a:spcBef>
              <a:buClr>
                <a:schemeClr val="tx1"/>
              </a:buClr>
              <a:buSzPct val="75000"/>
              <a:buNone/>
            </a:pPr>
            <a:endParaRPr lang="en-US" altLang="zh-CN" sz="2000" b="0" dirty="0">
              <a:solidFill>
                <a:schemeClr val="tx1"/>
              </a:solidFill>
              <a:latin typeface="宋体" pitchFamily="2" charset="-122"/>
              <a:ea typeface="宋体" pitchFamily="2" charset="-122"/>
              <a:sym typeface="+mn-ea"/>
            </a:endParaRPr>
          </a:p>
        </p:txBody>
      </p:sp>
      <p:pic>
        <p:nvPicPr>
          <p:cNvPr id="4" name="Picture 2" descr="https://timgsa.baidu.com/timg?image&amp;quality=80&amp;size=b9999_10000&amp;sec=1573114084&amp;di=05592b1ab0077f826261b7a09cf44da2&amp;imgtype=jpg&amp;er=1&amp;src=http%3A%2F%2Fstc.zjol.com.cn%2Fg1%2FM00186DCggSBFc4grmAITijAAKbQNIRYfY883.jpg%3Fwidth%3D720%26amp%3Bheight%3D4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3145" y="3996690"/>
            <a:ext cx="3942080" cy="2217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imgsa.baidu.com/timg?image&amp;quality=80&amp;size=b9999_10000&amp;sec=1572519746001&amp;di=210c49c4771ac6500c8230b119948a06&amp;imgtype=0&amp;src=http%3A%2F%2Fy3.ifengimg.com%2Fcmpp%2F2014%2F04%2F18%2F01%2F0983290d-373c-43d9-9aed-1651937d6a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131" y="1312706"/>
            <a:ext cx="3965997" cy="2334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10694294" cy="455422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MVC</a:t>
            </a:r>
            <a:r>
              <a:rPr lang="zh-CN" altLang="en-US" sz="2000" dirty="0">
                <a:sym typeface="+mn-ea"/>
              </a:rPr>
              <a:t>是</a:t>
            </a:r>
            <a:r>
              <a:rPr lang="en-US" altLang="zh-CN" sz="2000" dirty="0">
                <a:sym typeface="+mn-ea"/>
              </a:rPr>
              <a:t>Xerox PARC</a:t>
            </a:r>
            <a:r>
              <a:rPr lang="zh-CN" altLang="en-US" sz="2000" dirty="0">
                <a:sym typeface="+mn-ea"/>
              </a:rPr>
              <a:t>在</a:t>
            </a:r>
            <a:r>
              <a:rPr lang="en-US" altLang="zh-CN" sz="2000" dirty="0">
                <a:sym typeface="+mn-ea"/>
              </a:rPr>
              <a:t>20</a:t>
            </a:r>
            <a:r>
              <a:rPr lang="zh-CN" altLang="en-US" sz="2000" dirty="0">
                <a:sym typeface="+mn-ea"/>
              </a:rPr>
              <a:t>世纪</a:t>
            </a:r>
            <a:r>
              <a:rPr lang="en-US" altLang="zh-CN" sz="2000" dirty="0">
                <a:sym typeface="+mn-ea"/>
              </a:rPr>
              <a:t>80</a:t>
            </a:r>
            <a:r>
              <a:rPr lang="zh-CN" altLang="en-US" sz="2000" dirty="0">
                <a:sym typeface="+mn-ea"/>
              </a:rPr>
              <a:t>年代为</a:t>
            </a:r>
            <a:r>
              <a:rPr lang="en-US" altLang="zh-CN" sz="2000" dirty="0">
                <a:sym typeface="+mn-ea"/>
              </a:rPr>
              <a:t>Smalltalk-80</a:t>
            </a:r>
            <a:r>
              <a:rPr lang="zh-CN" altLang="en-US" sz="2000" dirty="0">
                <a:sym typeface="+mn-ea"/>
              </a:rPr>
              <a:t>发明的一种设计模式，被广泛的应用于</a:t>
            </a:r>
            <a:r>
              <a:rPr lang="en-US" altLang="zh-CN" sz="2000" dirty="0">
                <a:sym typeface="+mn-ea"/>
              </a:rPr>
              <a:t>GUI</a:t>
            </a:r>
            <a:r>
              <a:rPr lang="zh-CN" altLang="en-US" sz="2000" dirty="0">
                <a:sym typeface="+mn-ea"/>
              </a:rPr>
              <a:t>开发。</a:t>
            </a:r>
            <a:r>
              <a:rPr lang="zh-CN" altLang="en-US" sz="2000" dirty="0">
                <a:sym typeface="+mn-ea"/>
                <a:hlinkClick r:id="rId1"/>
              </a:rPr>
              <a:t>资料链接</a:t>
            </a:r>
            <a:r>
              <a:rPr lang="zh-CN" altLang="en-US" sz="2000" dirty="0">
                <a:sym typeface="+mn-ea"/>
              </a:rPr>
              <a:t>，它强制性的将数据展示、数据处理和流程控制分开，即分成了</a:t>
            </a:r>
            <a:r>
              <a:rPr lang="en-US" altLang="zh-CN" sz="2000" dirty="0">
                <a:sym typeface="+mn-ea"/>
              </a:rPr>
              <a:t>3</a:t>
            </a:r>
            <a:r>
              <a:rPr lang="zh-CN" altLang="en-US" sz="2000" dirty="0">
                <a:sym typeface="+mn-ea"/>
              </a:rPr>
              <a:t>个核心模块：模型、视图和控制器，分别担当不同的任务。</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MVC</a:t>
            </a:r>
            <a:r>
              <a:rPr lang="zh-CN" altLang="en-US" sz="2000" dirty="0">
                <a:sym typeface="+mn-ea"/>
              </a:rPr>
              <a:t>的优点：</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低耦合性，可以很对数据展示形式、数据处理逻辑、流程逻辑分别进行修改</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高重用性和可适用性，如多种不同的数据展示形式使用同样的数据处理逻辑</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易于维护和部署</a:t>
            </a:r>
            <a:endParaRPr lang="en-US" altLang="zh-CN" sz="2000" dirty="0">
              <a:sym typeface="+mn-ea"/>
            </a:endParaRPr>
          </a:p>
          <a:p>
            <a:pPr marL="1367155" lvl="2"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有利于软件工程化管理</a:t>
            </a:r>
            <a:r>
              <a:rPr lang="en-US" altLang="zh-CN" sz="2000" dirty="0">
                <a:sym typeface="+mn-ea"/>
              </a:rPr>
              <a:t>		</a:t>
            </a: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2"/>
          <a:stretch>
            <a:fillRect/>
          </a:stretch>
        </p:blipFill>
        <p:spPr>
          <a:xfrm>
            <a:off x="6610350" y="4221480"/>
            <a:ext cx="4919980" cy="2393950"/>
          </a:xfrm>
          <a:prstGeom prst="rect">
            <a:avLst/>
          </a:prstGeom>
        </p:spPr>
      </p:pic>
      <p:sp>
        <p:nvSpPr>
          <p:cNvPr id="6" name="标题 5"/>
          <p:cNvSpPr>
            <a:spLocks noGrp="1"/>
          </p:cNvSpPr>
          <p:nvPr>
            <p:ph type="title"/>
          </p:nvPr>
        </p:nvSpPr>
        <p:spPr/>
        <p:txBody>
          <a:bodyPr/>
          <a:p>
            <a:r>
              <a:rPr lang="en-US" altLang="zh-CN" b="0" kern="1800" dirty="0">
                <a:latin typeface="Times New Roman" panose="02020603050405020304"/>
              </a:rPr>
              <a:t>4.1.2 </a:t>
            </a:r>
            <a:r>
              <a:rPr lang="zh-CN" altLang="en-US" b="0" kern="1800" dirty="0">
                <a:latin typeface="Times New Roman" panose="02020603050405020304"/>
              </a:rPr>
              <a:t>设计模式与开发</a:t>
            </a:r>
            <a:r>
              <a:rPr lang="zh-CN" altLang="en-US" b="0" kern="1800" dirty="0">
                <a:latin typeface="Times New Roman" panose="02020603050405020304"/>
              </a:rPr>
              <a:t>框架</a:t>
            </a:r>
            <a:endParaRPr lang="zh-CN" altLang="en-US" b="0" kern="1800" dirty="0">
              <a:latin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 over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98260" y="2610485"/>
            <a:ext cx="5383530" cy="403733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5447044" cy="503364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a:t>
            </a:r>
            <a:r>
              <a:rPr lang="zh-CN" altLang="en-US" sz="2000" dirty="0">
                <a:sym typeface="+mn-ea"/>
              </a:rPr>
              <a:t>框架是一个轻量级的企业级开发一站式解决方案</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核心理念包括：</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en-US" altLang="zh-CN" sz="2000" dirty="0" err="1">
                <a:sym typeface="+mn-ea"/>
              </a:rPr>
              <a:t>IoC</a:t>
            </a:r>
            <a:r>
              <a:rPr lang="en-US" altLang="zh-CN" sz="2000" dirty="0">
                <a:sym typeface="+mn-ea"/>
              </a:rPr>
              <a:t> (Inversion of Control,</a:t>
            </a:r>
            <a:r>
              <a:rPr lang="zh-CN" altLang="en-US" sz="2000" dirty="0">
                <a:sym typeface="+mn-ea"/>
              </a:rPr>
              <a:t>控制反转</a:t>
            </a:r>
            <a:r>
              <a:rPr lang="en-US" altLang="zh-CN" sz="2000" dirty="0">
                <a:sym typeface="+mn-ea"/>
              </a:rPr>
              <a:t>)</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en-US" altLang="zh-CN" sz="2000" dirty="0">
                <a:sym typeface="+mn-ea"/>
              </a:rPr>
              <a:t>AOP(Aspect Oriented </a:t>
            </a:r>
            <a:r>
              <a:rPr lang="en-US" altLang="zh-CN" sz="2000" dirty="0" err="1">
                <a:sym typeface="+mn-ea"/>
              </a:rPr>
              <a:t>Proramming</a:t>
            </a:r>
            <a:r>
              <a:rPr lang="zh-CN" altLang="en-US" sz="2000" dirty="0">
                <a:sym typeface="+mn-ea"/>
              </a:rPr>
              <a:t>，面向切面编程</a:t>
            </a:r>
            <a:r>
              <a:rPr lang="en-US" altLang="zh-CN" sz="2000" dirty="0">
                <a:sym typeface="+mn-ea"/>
              </a:rPr>
              <a:t> )</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a:t>
            </a:r>
            <a:r>
              <a:rPr lang="zh-CN" altLang="en-US" sz="2000" dirty="0">
                <a:sym typeface="+mn-ea"/>
              </a:rPr>
              <a:t>是模块化的，提供了</a:t>
            </a:r>
            <a:r>
              <a:rPr lang="en-US" altLang="zh-CN" sz="2000" dirty="0" err="1">
                <a:sym typeface="+mn-ea"/>
              </a:rPr>
              <a:t>IoC</a:t>
            </a:r>
            <a:r>
              <a:rPr lang="zh-CN" altLang="en-US" sz="2000" dirty="0">
                <a:sym typeface="+mn-ea"/>
              </a:rPr>
              <a:t>容器、</a:t>
            </a:r>
            <a:r>
              <a:rPr lang="en-US" altLang="zh-CN" sz="2000" dirty="0">
                <a:sym typeface="+mn-ea"/>
              </a:rPr>
              <a:t>AOP</a:t>
            </a:r>
            <a:r>
              <a:rPr lang="zh-CN" altLang="en-US" sz="2000" dirty="0">
                <a:sym typeface="+mn-ea"/>
              </a:rPr>
              <a:t>、数据访问、</a:t>
            </a:r>
            <a:r>
              <a:rPr lang="en-US" altLang="zh-CN" sz="2000" dirty="0">
                <a:sym typeface="+mn-ea"/>
              </a:rPr>
              <a:t>Web</a:t>
            </a:r>
            <a:r>
              <a:rPr lang="zh-CN" altLang="en-US" sz="2000" dirty="0">
                <a:sym typeface="+mn-ea"/>
              </a:rPr>
              <a:t>开发、消息、测试等技术的支持</a:t>
            </a:r>
            <a:endParaRPr lang="en-US" altLang="zh-CN" sz="2000" dirty="0">
              <a:sym typeface="+mn-ea"/>
            </a:endParaRPr>
          </a:p>
        </p:txBody>
      </p:sp>
      <p:pic>
        <p:nvPicPr>
          <p:cNvPr id="4" name="图片 3"/>
          <p:cNvPicPr>
            <a:picLocks noChangeAspect="1"/>
          </p:cNvPicPr>
          <p:nvPr/>
        </p:nvPicPr>
        <p:blipFill>
          <a:blip r:embed="rId2">
            <a:clrChange>
              <a:clrFrom>
                <a:srgbClr val="ECF2F2">
                  <a:alpha val="100000"/>
                </a:srgbClr>
              </a:clrFrom>
              <a:clrTo>
                <a:srgbClr val="ECF2F2">
                  <a:alpha val="100000"/>
                  <a:alpha val="0"/>
                </a:srgbClr>
              </a:clrTo>
            </a:clrChange>
          </a:blip>
          <a:stretch>
            <a:fillRect/>
          </a:stretch>
        </p:blipFill>
        <p:spPr>
          <a:xfrm>
            <a:off x="6966585" y="1430020"/>
            <a:ext cx="4246880" cy="9740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11566490" cy="159702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a:t>
            </a:r>
            <a:r>
              <a:rPr lang="zh-CN" altLang="en-US" sz="2000" dirty="0">
                <a:sym typeface="+mn-ea"/>
              </a:rPr>
              <a:t>不仅是</a:t>
            </a:r>
            <a:r>
              <a:rPr lang="en-US" altLang="zh-CN" sz="2000" dirty="0">
                <a:sym typeface="+mn-ea"/>
              </a:rPr>
              <a:t>Spring</a:t>
            </a:r>
            <a:r>
              <a:rPr lang="zh-CN" altLang="en-US" sz="2000" dirty="0">
                <a:sym typeface="+mn-ea"/>
              </a:rPr>
              <a:t>框架本身，目前提供了大量</a:t>
            </a:r>
            <a:r>
              <a:rPr lang="en-US" altLang="zh-CN" sz="2000" dirty="0">
                <a:sym typeface="+mn-ea"/>
              </a:rPr>
              <a:t>Spring</a:t>
            </a:r>
            <a:r>
              <a:rPr lang="zh-CN" altLang="en-US" sz="2000" dirty="0">
                <a:sym typeface="+mn-ea"/>
              </a:rPr>
              <a:t>项目，可以用来更深入的降低开发难度，提高开发效率</a:t>
            </a:r>
            <a:endParaRPr lang="en-US" altLang="zh-CN" sz="2000" dirty="0">
              <a:sym typeface="+mn-ea"/>
            </a:endParaRPr>
          </a:p>
        </p:txBody>
      </p:sp>
      <p:sp>
        <p:nvSpPr>
          <p:cNvPr id="11" name="文本框 10"/>
          <p:cNvSpPr txBox="1"/>
          <p:nvPr/>
        </p:nvSpPr>
        <p:spPr>
          <a:xfrm>
            <a:off x="783311" y="6265021"/>
            <a:ext cx="2621230" cy="369332"/>
          </a:xfrm>
          <a:prstGeom prst="rect">
            <a:avLst/>
          </a:prstGeom>
          <a:noFill/>
        </p:spPr>
        <p:txBody>
          <a:bodyPr wrap="none" rtlCol="0">
            <a:spAutoFit/>
          </a:bodyPr>
          <a:lstStyle/>
          <a:p>
            <a:r>
              <a:rPr lang="en-US" altLang="zh-CN" dirty="0">
                <a:hlinkClick r:id="rId1"/>
              </a:rPr>
              <a:t>https://spring.io/projects</a:t>
            </a:r>
            <a:endParaRPr lang="zh-CN" altLang="en-US" dirty="0"/>
          </a:p>
        </p:txBody>
      </p:sp>
      <p:pic>
        <p:nvPicPr>
          <p:cNvPr id="4" name="图片 3"/>
          <p:cNvPicPr>
            <a:picLocks noChangeAspect="1"/>
          </p:cNvPicPr>
          <p:nvPr/>
        </p:nvPicPr>
        <p:blipFill>
          <a:blip r:embed="rId2"/>
          <a:stretch>
            <a:fillRect/>
          </a:stretch>
        </p:blipFill>
        <p:spPr>
          <a:xfrm>
            <a:off x="374650" y="2972435"/>
            <a:ext cx="5377180" cy="3140710"/>
          </a:xfrm>
          <a:prstGeom prst="rect">
            <a:avLst/>
          </a:prstGeom>
        </p:spPr>
      </p:pic>
      <p:pic>
        <p:nvPicPr>
          <p:cNvPr id="12" name="图片 11"/>
          <p:cNvPicPr>
            <a:picLocks noChangeAspect="1"/>
          </p:cNvPicPr>
          <p:nvPr/>
        </p:nvPicPr>
        <p:blipFill>
          <a:blip r:embed="rId3"/>
          <a:stretch>
            <a:fillRect/>
          </a:stretch>
        </p:blipFill>
        <p:spPr>
          <a:xfrm>
            <a:off x="5874385" y="2972435"/>
            <a:ext cx="5763260" cy="31407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11566490" cy="257111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4.2.1 Spring</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a:t>
            </a:r>
            <a:r>
              <a:rPr lang="zh-CN" altLang="en-US" sz="2000" dirty="0">
                <a:sym typeface="+mn-ea"/>
              </a:rPr>
              <a:t>自</a:t>
            </a:r>
            <a:r>
              <a:rPr lang="en-US" altLang="zh-CN" sz="2000" dirty="0">
                <a:sym typeface="+mn-ea"/>
              </a:rPr>
              <a:t>5.0</a:t>
            </a:r>
            <a:r>
              <a:rPr lang="zh-CN" altLang="en-US" sz="2000" dirty="0">
                <a:sym typeface="+mn-ea"/>
              </a:rPr>
              <a:t>起，提出了一个新的非阻塞响应式</a:t>
            </a:r>
            <a:r>
              <a:rPr lang="en-US" altLang="zh-CN" sz="2000" dirty="0">
                <a:sym typeface="+mn-ea"/>
              </a:rPr>
              <a:t>Web</a:t>
            </a:r>
            <a:r>
              <a:rPr lang="zh-CN" altLang="en-US" sz="2000" dirty="0">
                <a:sym typeface="+mn-ea"/>
              </a:rPr>
              <a:t>开发栈</a:t>
            </a:r>
            <a:r>
              <a:rPr lang="en-US" altLang="zh-CN" sz="2000" dirty="0" err="1">
                <a:sym typeface="+mn-ea"/>
              </a:rPr>
              <a:t>WebFlex</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图左侧为基于传统</a:t>
            </a:r>
            <a:r>
              <a:rPr lang="en-US" altLang="zh-CN" sz="2000" dirty="0">
                <a:sym typeface="+mn-ea"/>
              </a:rPr>
              <a:t>Servlet API</a:t>
            </a:r>
            <a:r>
              <a:rPr lang="zh-CN" altLang="en-US" sz="2000" dirty="0">
                <a:sym typeface="+mn-ea"/>
              </a:rPr>
              <a:t>的</a:t>
            </a:r>
            <a:r>
              <a:rPr lang="en-US" altLang="zh-CN" sz="2000" dirty="0">
                <a:sym typeface="+mn-ea"/>
              </a:rPr>
              <a:t>Web</a:t>
            </a:r>
            <a:r>
              <a:rPr lang="zh-CN" altLang="en-US" sz="2000" dirty="0">
                <a:sym typeface="+mn-ea"/>
              </a:rPr>
              <a:t>开发栈</a:t>
            </a:r>
            <a:r>
              <a:rPr lang="en-US" altLang="zh-CN" sz="2000" dirty="0">
                <a:sym typeface="+mn-ea"/>
              </a:rPr>
              <a:t>spring-</a:t>
            </a:r>
            <a:r>
              <a:rPr lang="en-US" altLang="zh-CN" sz="2000" dirty="0" err="1">
                <a:sym typeface="+mn-ea"/>
              </a:rPr>
              <a:t>webmvc</a:t>
            </a:r>
            <a:r>
              <a:rPr lang="zh-CN" altLang="en-US" sz="2000" dirty="0">
                <a:sym typeface="+mn-ea"/>
              </a:rPr>
              <a:t>，右侧为新的</a:t>
            </a:r>
            <a:r>
              <a:rPr lang="en-US" altLang="zh-CN" sz="2000" dirty="0" err="1">
                <a:sym typeface="+mn-ea"/>
              </a:rPr>
              <a:t>WebFlux</a:t>
            </a:r>
            <a:r>
              <a:rPr lang="zh-CN" altLang="en-US" sz="2000" dirty="0">
                <a:sym typeface="+mn-ea"/>
              </a:rPr>
              <a:t>，</a:t>
            </a:r>
            <a:r>
              <a:rPr lang="en-US" altLang="zh-CN" sz="2000" dirty="0"/>
              <a:t> </a:t>
            </a:r>
            <a:r>
              <a:rPr lang="en-US" altLang="zh-CN" sz="2000" dirty="0" err="1"/>
              <a:t>WebFlux</a:t>
            </a:r>
            <a:r>
              <a:rPr lang="zh-CN" altLang="en-US" sz="2000" dirty="0"/>
              <a:t>可以运行在 基于</a:t>
            </a:r>
            <a:r>
              <a:rPr lang="en-US" altLang="zh-CN" sz="2000" dirty="0"/>
              <a:t>Servlet 3.1</a:t>
            </a:r>
            <a:r>
              <a:rPr lang="zh-CN" altLang="en-US" sz="2000" dirty="0"/>
              <a:t>提供的非阻塞模式的</a:t>
            </a:r>
            <a:r>
              <a:rPr lang="en-US" altLang="zh-CN" sz="2000" dirty="0"/>
              <a:t>servlet</a:t>
            </a:r>
            <a:r>
              <a:rPr lang="zh-CN" altLang="en-US" sz="2000" dirty="0"/>
              <a:t>容器中，也可以运行在异步运行时框架，比如</a:t>
            </a:r>
            <a:r>
              <a:rPr lang="en-US" altLang="zh-CN" sz="2000" dirty="0" err="1"/>
              <a:t>Netty</a:t>
            </a:r>
            <a:r>
              <a:rPr lang="zh-CN" altLang="en-US" sz="2000" dirty="0"/>
              <a:t>上。</a:t>
            </a:r>
            <a:endParaRPr lang="en-US" altLang="zh-CN" sz="2000" dirty="0">
              <a:sym typeface="+mn-ea"/>
            </a:endParaRPr>
          </a:p>
        </p:txBody>
      </p:sp>
      <p:pic>
        <p:nvPicPr>
          <p:cNvPr id="3074" name="Picture 2" descr="https://ask.qcloudimg.com/http-save/yehe-2190306/huj7yk6gom.png?imageView2/2/w/16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38620" y="3389027"/>
            <a:ext cx="6625883" cy="3317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11425813" cy="57518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4.2.2 Spring MVC</a:t>
            </a:r>
            <a:r>
              <a:rPr lang="zh-CN" altLang="en-US" sz="2300" dirty="0">
                <a:sym typeface="+mn-ea"/>
              </a:rPr>
              <a:t>简介（</a:t>
            </a:r>
            <a:r>
              <a:rPr lang="zh-CN" altLang="en-US" dirty="0">
                <a:sym typeface="+mn-ea"/>
                <a:hlinkClick r:id="rId1"/>
              </a:rPr>
              <a:t>官方文档下载链接</a:t>
            </a:r>
            <a:r>
              <a:rPr lang="zh-CN" altLang="en-US" sz="2300" dirty="0">
                <a:sym typeface="+mn-ea"/>
              </a:rPr>
              <a:t>）</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 </a:t>
            </a:r>
            <a:r>
              <a:rPr lang="en-US" altLang="zh-CN" sz="2000" dirty="0" err="1">
                <a:sym typeface="+mn-ea"/>
              </a:rPr>
              <a:t>webmvc</a:t>
            </a:r>
            <a:r>
              <a:rPr lang="zh-CN" altLang="en-US" sz="2000" dirty="0">
                <a:sym typeface="+mn-ea"/>
              </a:rPr>
              <a:t>也被叫做</a:t>
            </a:r>
            <a:r>
              <a:rPr lang="en-US" altLang="zh-CN" sz="2000" dirty="0">
                <a:sym typeface="+mn-ea"/>
              </a:rPr>
              <a:t>Spring MVC</a:t>
            </a:r>
            <a:r>
              <a:rPr lang="zh-CN" altLang="en-US" sz="2000" dirty="0">
                <a:sym typeface="+mn-ea"/>
              </a:rPr>
              <a:t>，是</a:t>
            </a:r>
            <a:r>
              <a:rPr lang="en-US" altLang="zh-CN" sz="2000" dirty="0">
                <a:sym typeface="+mn-ea"/>
              </a:rPr>
              <a:t>Spring</a:t>
            </a:r>
            <a:r>
              <a:rPr lang="zh-CN" altLang="en-US" sz="2000" dirty="0">
                <a:sym typeface="+mn-ea"/>
              </a:rPr>
              <a:t>框架中的模块，用于快速开发</a:t>
            </a:r>
            <a:r>
              <a:rPr lang="en-US" altLang="zh-CN" sz="2000" dirty="0">
                <a:sym typeface="+mn-ea"/>
              </a:rPr>
              <a:t>Web</a:t>
            </a:r>
            <a:r>
              <a:rPr lang="zh-CN" altLang="en-US" sz="2000" dirty="0">
                <a:sym typeface="+mn-ea"/>
              </a:rPr>
              <a:t>应用。</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 MVC</a:t>
            </a:r>
            <a:r>
              <a:rPr lang="zh-CN" altLang="en-US" sz="2000" dirty="0">
                <a:sym typeface="+mn-ea"/>
              </a:rPr>
              <a:t>具有的加速开发的功能列表：</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提供了一个</a:t>
            </a:r>
            <a:r>
              <a:rPr lang="en-US" altLang="zh-CN" sz="2000" dirty="0">
                <a:sym typeface="+mn-ea"/>
              </a:rPr>
              <a:t>Dispatcher Servlet</a:t>
            </a:r>
            <a:r>
              <a:rPr lang="zh-CN" altLang="en-US" sz="2000" dirty="0">
                <a:sym typeface="+mn-ea"/>
              </a:rPr>
              <a:t>，无须额外开发</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可以实例化控制器，并根据用户输入来构造</a:t>
            </a:r>
            <a:r>
              <a:rPr lang="en-US" altLang="zh-CN" sz="2000" dirty="0">
                <a:sym typeface="+mn-ea"/>
              </a:rPr>
              <a:t>bean</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可以自动绑定用户输入，并正确的转换数据类型</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可以校验用户输入，内置了常见的校验器</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支持国际化和本地化，可根据用户区域显示多国语言</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是</a:t>
            </a:r>
            <a:r>
              <a:rPr lang="en-US" altLang="zh-CN" sz="2000" dirty="0">
                <a:sym typeface="+mn-ea"/>
              </a:rPr>
              <a:t>Spring</a:t>
            </a:r>
            <a:r>
              <a:rPr lang="zh-CN" altLang="en-US" sz="2000" dirty="0">
                <a:sym typeface="+mn-ea"/>
              </a:rPr>
              <a:t>框架的一部分，可以利用</a:t>
            </a:r>
            <a:r>
              <a:rPr lang="en-US" altLang="zh-CN" sz="2000" dirty="0">
                <a:sym typeface="+mn-ea"/>
              </a:rPr>
              <a:t>Spring</a:t>
            </a:r>
            <a:r>
              <a:rPr lang="zh-CN" altLang="en-US" sz="2000" dirty="0">
                <a:sym typeface="+mn-ea"/>
              </a:rPr>
              <a:t>提供的其他能力</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支持多种视图技术，如</a:t>
            </a:r>
            <a:r>
              <a:rPr lang="en-US" altLang="zh-CN" sz="2000" dirty="0" err="1">
                <a:sym typeface="+mn-ea"/>
              </a:rPr>
              <a:t>Thymeleaf</a:t>
            </a:r>
            <a:r>
              <a:rPr lang="zh-CN" altLang="en-US" sz="2000" dirty="0">
                <a:sym typeface="+mn-ea"/>
              </a:rPr>
              <a:t>、</a:t>
            </a:r>
            <a:r>
              <a:rPr lang="en-US" altLang="zh-CN" sz="2000" dirty="0" err="1">
                <a:sym typeface="+mn-ea"/>
              </a:rPr>
              <a:t>FreeMarker</a:t>
            </a:r>
            <a:r>
              <a:rPr lang="zh-CN" altLang="en-US" sz="2000" dirty="0">
                <a:sym typeface="+mn-ea"/>
              </a:rPr>
              <a:t>、</a:t>
            </a:r>
            <a:r>
              <a:rPr lang="en-US" altLang="zh-CN" sz="2000" dirty="0">
                <a:sym typeface="+mn-ea"/>
              </a:rPr>
              <a:t>JSP</a:t>
            </a:r>
            <a:r>
              <a:rPr lang="zh-CN" altLang="en-US" sz="2000" dirty="0">
                <a:sym typeface="+mn-ea"/>
              </a:rPr>
              <a:t>与</a:t>
            </a:r>
            <a:r>
              <a:rPr lang="en-US" altLang="zh-CN" sz="2000" dirty="0">
                <a:sym typeface="+mn-ea"/>
              </a:rPr>
              <a:t>JSTL</a:t>
            </a:r>
            <a:r>
              <a:rPr lang="zh-CN" altLang="en-US" sz="2000" dirty="0">
                <a:sym typeface="+mn-ea"/>
              </a:rPr>
              <a:t>、</a:t>
            </a:r>
            <a:r>
              <a:rPr lang="en-US" altLang="zh-CN" sz="2000" dirty="0">
                <a:sym typeface="+mn-ea"/>
              </a:rPr>
              <a:t>JSON</a:t>
            </a:r>
            <a:r>
              <a:rPr lang="zh-CN" altLang="en-US" sz="2000" dirty="0">
                <a:sym typeface="+mn-ea"/>
              </a:rPr>
              <a:t>、</a:t>
            </a:r>
            <a:r>
              <a:rPr lang="en-US" altLang="zh-CN" sz="2000" dirty="0">
                <a:sym typeface="+mn-ea"/>
              </a:rPr>
              <a:t>Pdf</a:t>
            </a:r>
            <a:r>
              <a:rPr lang="zh-CN" altLang="en-US" sz="2000" dirty="0">
                <a:sym typeface="+mn-ea"/>
              </a:rPr>
              <a:t>、</a:t>
            </a:r>
            <a:r>
              <a:rPr lang="en-US" altLang="zh-CN" sz="2000" dirty="0">
                <a:sym typeface="+mn-ea"/>
              </a:rPr>
              <a:t>Excel</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en-US" altLang="zh-CN" sz="2000" dirty="0">
                <a:sym typeface="+mn-ea"/>
              </a:rPr>
              <a:t>……</a:t>
            </a:r>
            <a:endParaRPr lang="en-US" altLang="zh-CN" sz="2000" dirty="0">
              <a:sym typeface="+mn-ea"/>
            </a:endParaRPr>
          </a:p>
        </p:txBody>
      </p:sp>
      <p:pic>
        <p:nvPicPr>
          <p:cNvPr id="4" name="图片 3"/>
          <p:cNvPicPr>
            <a:picLocks noChangeAspect="1"/>
          </p:cNvPicPr>
          <p:nvPr/>
        </p:nvPicPr>
        <p:blipFill>
          <a:blip r:embed="rId2"/>
          <a:stretch>
            <a:fillRect/>
          </a:stretch>
        </p:blipFill>
        <p:spPr>
          <a:xfrm>
            <a:off x="8037296" y="2492049"/>
            <a:ext cx="3959807" cy="3293494"/>
          </a:xfrm>
          <a:prstGeom prst="rect">
            <a:avLst/>
          </a:prstGeom>
        </p:spPr>
      </p:pic>
      <p:sp>
        <p:nvSpPr>
          <p:cNvPr id="5" name="矩形 4"/>
          <p:cNvSpPr/>
          <p:nvPr/>
        </p:nvSpPr>
        <p:spPr>
          <a:xfrm>
            <a:off x="6782967" y="1303919"/>
            <a:ext cx="4506362" cy="369332"/>
          </a:xfrm>
          <a:prstGeom prst="rect">
            <a:avLst/>
          </a:prstGeom>
        </p:spPr>
        <p:txBody>
          <a:bodyPr wrap="none">
            <a:spAutoFit/>
          </a:bodyPr>
          <a:lstStyle/>
          <a:p>
            <a:r>
              <a:rPr lang="en-US" altLang="zh-CN" dirty="0">
                <a:hlinkClick r:id="rId3"/>
              </a:rPr>
              <a:t>https://hotframeworks.com/languages/java</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11425813" cy="57518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4.2.2 Spring MVC</a:t>
            </a:r>
            <a:r>
              <a:rPr lang="zh-CN" altLang="en-US" sz="2300" dirty="0">
                <a:sym typeface="+mn-ea"/>
              </a:rPr>
              <a:t>简介</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传统的创建使用</a:t>
            </a:r>
            <a:r>
              <a:rPr lang="en-US" altLang="zh-CN" sz="2000" dirty="0">
                <a:sym typeface="+mn-ea"/>
              </a:rPr>
              <a:t>Spring MVC</a:t>
            </a:r>
            <a:r>
              <a:rPr lang="zh-CN" altLang="en-US" sz="2000" dirty="0">
                <a:sym typeface="+mn-ea"/>
              </a:rPr>
              <a:t>的</a:t>
            </a:r>
            <a:r>
              <a:rPr lang="en-US" altLang="zh-CN" sz="2000" dirty="0">
                <a:sym typeface="+mn-ea"/>
              </a:rPr>
              <a:t>Web</a:t>
            </a:r>
            <a:r>
              <a:rPr lang="zh-CN" altLang="en-US" sz="2000" dirty="0">
                <a:sym typeface="+mn-ea"/>
              </a:rPr>
              <a:t>项目较为繁琐</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需要将</a:t>
            </a:r>
            <a:r>
              <a:rPr lang="en-US" altLang="zh-CN" sz="2000" dirty="0">
                <a:sym typeface="+mn-ea"/>
              </a:rPr>
              <a:t>spring-</a:t>
            </a:r>
            <a:r>
              <a:rPr lang="en-US" altLang="zh-CN" sz="2000" dirty="0" err="1">
                <a:sym typeface="+mn-ea"/>
              </a:rPr>
              <a:t>webmvc</a:t>
            </a:r>
            <a:r>
              <a:rPr lang="zh-CN" altLang="en-US" sz="2000" dirty="0">
                <a:sym typeface="+mn-ea"/>
              </a:rPr>
              <a:t>及其依赖的一系列</a:t>
            </a:r>
            <a:r>
              <a:rPr lang="en-US" altLang="zh-CN" sz="2000" dirty="0">
                <a:sym typeface="+mn-ea"/>
              </a:rPr>
              <a:t>jar</a:t>
            </a:r>
            <a:r>
              <a:rPr lang="zh-CN" altLang="en-US" sz="2000" dirty="0">
                <a:sym typeface="+mn-ea"/>
              </a:rPr>
              <a:t>文件引入到项目中</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需要配置部署描述符文件</a:t>
            </a:r>
            <a:r>
              <a:rPr lang="en-US" altLang="zh-CN" sz="2000" dirty="0">
                <a:sym typeface="+mn-ea"/>
              </a:rPr>
              <a:t>web.xml</a:t>
            </a:r>
            <a:r>
              <a:rPr lang="zh-CN" altLang="en-US" sz="2000" dirty="0">
                <a:sym typeface="+mn-ea"/>
              </a:rPr>
              <a:t>，示例如下：</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还需要对</a:t>
            </a:r>
            <a:r>
              <a:rPr lang="en-US" altLang="zh-CN" sz="2000" dirty="0" err="1">
                <a:sym typeface="+mn-ea"/>
              </a:rPr>
              <a:t>SpringMVC</a:t>
            </a:r>
            <a:r>
              <a:rPr lang="zh-CN" altLang="en-US" sz="2000" dirty="0">
                <a:sym typeface="+mn-ea"/>
              </a:rPr>
              <a:t>的配置文件进行配置</a:t>
            </a:r>
            <a:endParaRPr lang="en-US" altLang="zh-CN" sz="2000" dirty="0">
              <a:sym typeface="+mn-ea"/>
            </a:endParaRPr>
          </a:p>
        </p:txBody>
      </p:sp>
      <p:pic>
        <p:nvPicPr>
          <p:cNvPr id="6" name="图片 5"/>
          <p:cNvPicPr>
            <a:picLocks noChangeAspect="1"/>
          </p:cNvPicPr>
          <p:nvPr/>
        </p:nvPicPr>
        <p:blipFill>
          <a:blip r:embed="rId1"/>
          <a:stretch>
            <a:fillRect/>
          </a:stretch>
        </p:blipFill>
        <p:spPr>
          <a:xfrm>
            <a:off x="3926477" y="3376004"/>
            <a:ext cx="7749708" cy="3076711"/>
          </a:xfrm>
          <a:prstGeom prst="rect">
            <a:avLst/>
          </a:prstGeom>
        </p:spPr>
      </p:pic>
      <p:sp>
        <p:nvSpPr>
          <p:cNvPr id="7" name="文本框 6"/>
          <p:cNvSpPr txBox="1"/>
          <p:nvPr/>
        </p:nvSpPr>
        <p:spPr>
          <a:xfrm>
            <a:off x="364670" y="3621697"/>
            <a:ext cx="3576041" cy="2585323"/>
          </a:xfrm>
          <a:prstGeom prst="rect">
            <a:avLst/>
          </a:prstGeom>
          <a:noFill/>
        </p:spPr>
        <p:txBody>
          <a:bodyPr wrap="square" rtlCol="0">
            <a:spAutoFit/>
          </a:bodyPr>
          <a:lstStyle/>
          <a:p>
            <a:pPr>
              <a:lnSpc>
                <a:spcPct val="150000"/>
              </a:lnSpc>
            </a:pPr>
            <a:r>
              <a:rPr lang="zh-CN" altLang="en-US" dirty="0"/>
              <a:t>告诉</a:t>
            </a:r>
            <a:r>
              <a:rPr lang="en-US" altLang="zh-CN" dirty="0"/>
              <a:t>Servlet/JSP</a:t>
            </a:r>
            <a:r>
              <a:rPr lang="zh-CN" altLang="en-US" dirty="0"/>
              <a:t>容器，将所有的</a:t>
            </a:r>
            <a:r>
              <a:rPr lang="en-US" altLang="zh-CN" dirty="0"/>
              <a:t>URL</a:t>
            </a:r>
            <a:r>
              <a:rPr lang="zh-CN" altLang="en-US" dirty="0"/>
              <a:t>映射到</a:t>
            </a:r>
            <a:r>
              <a:rPr lang="en-US" altLang="zh-CN" dirty="0"/>
              <a:t>Spring</a:t>
            </a:r>
            <a:r>
              <a:rPr lang="zh-CN" altLang="en-US" dirty="0"/>
              <a:t>的</a:t>
            </a:r>
            <a:r>
              <a:rPr lang="en-US" altLang="zh-CN" dirty="0" err="1"/>
              <a:t>DispatcherServlet</a:t>
            </a:r>
            <a:r>
              <a:rPr lang="zh-CN" altLang="en-US" dirty="0"/>
              <a:t>进行处理</a:t>
            </a:r>
            <a:endParaRPr lang="en-US" altLang="zh-CN" dirty="0"/>
          </a:p>
          <a:p>
            <a:pPr>
              <a:lnSpc>
                <a:spcPct val="150000"/>
              </a:lnSpc>
            </a:pPr>
            <a:endParaRPr lang="en-US" altLang="zh-CN" dirty="0"/>
          </a:p>
          <a:p>
            <a:pPr>
              <a:lnSpc>
                <a:spcPct val="150000"/>
              </a:lnSpc>
            </a:pPr>
            <a:r>
              <a:rPr lang="en-US" altLang="zh-CN" dirty="0" err="1"/>
              <a:t>Init-param</a:t>
            </a:r>
            <a:r>
              <a:rPr lang="zh-CN" altLang="en-US" dirty="0"/>
              <a:t>元素指定了</a:t>
            </a:r>
            <a:r>
              <a:rPr lang="en-US" altLang="zh-CN" dirty="0" err="1"/>
              <a:t>springmvc</a:t>
            </a:r>
            <a:r>
              <a:rPr lang="zh-CN" altLang="en-US" dirty="0"/>
              <a:t>的配置文件位置及名称</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 </a:t>
            </a:r>
            <a:r>
              <a:rPr lang="en-US" altLang="zh-CN" dirty="0">
                <a:latin typeface="宋体" pitchFamily="2" charset="-122"/>
                <a:ea typeface="宋体" pitchFamily="2" charset="-122"/>
              </a:rPr>
              <a:t>Spring Web</a:t>
            </a:r>
            <a:r>
              <a:rPr lang="zh-CN" altLang="en-US" dirty="0">
                <a:latin typeface="宋体" pitchFamily="2" charset="-122"/>
                <a:ea typeface="宋体" pitchFamily="2" charset="-122"/>
              </a:rPr>
              <a:t>开发简介</a:t>
            </a:r>
            <a:endParaRPr lang="zh-CN" altLang="en-US" b="0" kern="1800" dirty="0">
              <a:latin typeface="Times New Roman" panose="02020603050405020304"/>
            </a:endParaRPr>
          </a:p>
        </p:txBody>
      </p:sp>
      <p:sp>
        <p:nvSpPr>
          <p:cNvPr id="3" name="文本框 2"/>
          <p:cNvSpPr txBox="1"/>
          <p:nvPr/>
        </p:nvSpPr>
        <p:spPr>
          <a:xfrm>
            <a:off x="250372" y="1223784"/>
            <a:ext cx="11425813" cy="518731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4.2.3 Spring Boot</a:t>
            </a:r>
            <a:r>
              <a:rPr lang="zh-CN" altLang="en-US" sz="2300" dirty="0">
                <a:sym typeface="+mn-ea"/>
              </a:rPr>
              <a:t>简介</a:t>
            </a:r>
            <a:r>
              <a:rPr lang="zh-CN" altLang="en-US" sz="1600" dirty="0">
                <a:sym typeface="+mn-ea"/>
              </a:rPr>
              <a:t>（</a:t>
            </a:r>
            <a:r>
              <a:rPr lang="zh-CN" altLang="en-US" sz="1600" dirty="0">
                <a:sym typeface="+mn-ea"/>
                <a:hlinkClick r:id="rId1"/>
              </a:rPr>
              <a:t>官方文档下载</a:t>
            </a:r>
            <a:r>
              <a:rPr lang="zh-CN" altLang="en-US" sz="1600" dirty="0">
                <a:sym typeface="+mn-ea"/>
              </a:rPr>
              <a:t>）</a:t>
            </a:r>
            <a:endParaRPr lang="en-US" altLang="zh-CN" sz="16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 Boot</a:t>
            </a:r>
            <a:r>
              <a:rPr lang="zh-CN" altLang="en-US" sz="2000" dirty="0">
                <a:sym typeface="+mn-ea"/>
              </a:rPr>
              <a:t>是一个基于</a:t>
            </a:r>
            <a:r>
              <a:rPr lang="en-US" altLang="zh-CN" sz="2000" dirty="0">
                <a:sym typeface="+mn-ea"/>
              </a:rPr>
              <a:t>Spring</a:t>
            </a:r>
            <a:r>
              <a:rPr lang="zh-CN" altLang="en-US" sz="2000" dirty="0">
                <a:sym typeface="+mn-ea"/>
              </a:rPr>
              <a:t>框架搭建起来的应用，其目的是让</a:t>
            </a:r>
            <a:r>
              <a:rPr lang="en-US" altLang="zh-CN" sz="2000" dirty="0">
                <a:sym typeface="+mn-ea"/>
              </a:rPr>
              <a:t>Spring</a:t>
            </a:r>
            <a:r>
              <a:rPr lang="zh-CN" altLang="en-US" sz="2000" dirty="0">
                <a:sym typeface="+mn-ea"/>
              </a:rPr>
              <a:t>框架更加容易得到快速的应用，增强其在快速应用开发（</a:t>
            </a:r>
            <a:r>
              <a:rPr lang="en-US" altLang="zh-CN" sz="2000" dirty="0">
                <a:solidFill>
                  <a:srgbClr val="FF0000"/>
                </a:solidFill>
                <a:sym typeface="+mn-ea"/>
              </a:rPr>
              <a:t>R</a:t>
            </a:r>
            <a:r>
              <a:rPr lang="en-US" altLang="zh-CN" sz="2000" dirty="0">
                <a:sym typeface="+mn-ea"/>
              </a:rPr>
              <a:t>apid </a:t>
            </a:r>
            <a:r>
              <a:rPr lang="en-US" altLang="zh-CN" sz="2000" dirty="0">
                <a:solidFill>
                  <a:srgbClr val="FF0000"/>
                </a:solidFill>
                <a:sym typeface="+mn-ea"/>
              </a:rPr>
              <a:t>A</a:t>
            </a:r>
            <a:r>
              <a:rPr lang="en-US" altLang="zh-CN" sz="2000" dirty="0">
                <a:sym typeface="+mn-ea"/>
              </a:rPr>
              <a:t>pplication </a:t>
            </a:r>
            <a:r>
              <a:rPr lang="en-US" altLang="zh-CN" sz="2000" dirty="0">
                <a:solidFill>
                  <a:srgbClr val="FF0000"/>
                </a:solidFill>
                <a:sym typeface="+mn-ea"/>
              </a:rPr>
              <a:t>D</a:t>
            </a:r>
            <a:r>
              <a:rPr lang="en-US" altLang="zh-CN" sz="2000" dirty="0">
                <a:sym typeface="+mn-ea"/>
              </a:rPr>
              <a:t>evelopment</a:t>
            </a:r>
            <a:r>
              <a:rPr lang="zh-CN" altLang="en-US" sz="2000" dirty="0">
                <a:sym typeface="+mn-ea"/>
              </a:rPr>
              <a:t>）领域的竞争力。</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Spring Boot</a:t>
            </a:r>
            <a:r>
              <a:rPr lang="zh-CN" altLang="en-US" sz="2000" dirty="0">
                <a:sym typeface="+mn-ea"/>
              </a:rPr>
              <a:t>的优点：</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可以创建独立的</a:t>
            </a:r>
            <a:r>
              <a:rPr lang="en-US" altLang="zh-CN" sz="2000" dirty="0">
                <a:sym typeface="+mn-ea"/>
              </a:rPr>
              <a:t>Spring</a:t>
            </a:r>
            <a:r>
              <a:rPr lang="zh-CN" altLang="en-US" sz="2000" dirty="0">
                <a:sym typeface="+mn-ea"/>
              </a:rPr>
              <a:t>应用程序</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嵌入</a:t>
            </a:r>
            <a:r>
              <a:rPr lang="en-US" altLang="zh-CN" sz="2000" dirty="0">
                <a:sym typeface="+mn-ea"/>
              </a:rPr>
              <a:t>Tomcat</a:t>
            </a:r>
            <a:r>
              <a:rPr lang="zh-CN" altLang="en-US" sz="2000" dirty="0">
                <a:sym typeface="+mn-ea"/>
              </a:rPr>
              <a:t>、</a:t>
            </a:r>
            <a:r>
              <a:rPr lang="en-US" altLang="zh-CN" sz="2000" dirty="0">
                <a:sym typeface="+mn-ea"/>
              </a:rPr>
              <a:t>Jetty</a:t>
            </a:r>
            <a:r>
              <a:rPr lang="zh-CN" altLang="en-US" sz="2000" dirty="0">
                <a:sym typeface="+mn-ea"/>
              </a:rPr>
              <a:t>等</a:t>
            </a:r>
            <a:r>
              <a:rPr lang="en-US" altLang="zh-CN" sz="2000" dirty="0">
                <a:sym typeface="+mn-ea"/>
              </a:rPr>
              <a:t>Servlet/JSP</a:t>
            </a:r>
            <a:r>
              <a:rPr lang="zh-CN" altLang="en-US" sz="2000" dirty="0">
                <a:sym typeface="+mn-ea"/>
              </a:rPr>
              <a:t>容器，无须部署</a:t>
            </a:r>
            <a:r>
              <a:rPr lang="en-US" altLang="zh-CN" sz="2000" dirty="0">
                <a:sym typeface="+mn-ea"/>
              </a:rPr>
              <a:t>WAR</a:t>
            </a:r>
            <a:r>
              <a:rPr lang="zh-CN" altLang="en-US" sz="2000" dirty="0">
                <a:sym typeface="+mn-ea"/>
              </a:rPr>
              <a:t>文件；</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支持通过</a:t>
            </a:r>
            <a:r>
              <a:rPr lang="en-US" altLang="zh-CN" sz="2000" dirty="0">
                <a:sym typeface="+mn-ea"/>
              </a:rPr>
              <a:t>Maven</a:t>
            </a:r>
            <a:r>
              <a:rPr lang="zh-CN" altLang="en-US" sz="2000" dirty="0">
                <a:sym typeface="+mn-ea"/>
              </a:rPr>
              <a:t>或</a:t>
            </a:r>
            <a:r>
              <a:rPr lang="en-US" altLang="zh-CN" sz="2000" dirty="0" err="1">
                <a:sym typeface="+mn-ea"/>
              </a:rPr>
              <a:t>Gradle</a:t>
            </a:r>
            <a:r>
              <a:rPr lang="zh-CN" altLang="en-US" sz="2000" dirty="0">
                <a:sym typeface="+mn-ea"/>
              </a:rPr>
              <a:t>进行依赖管理</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尽可能的自动配置</a:t>
            </a:r>
            <a:r>
              <a:rPr lang="en-US" altLang="zh-CN" sz="2000" dirty="0">
                <a:sym typeface="+mn-ea"/>
              </a:rPr>
              <a:t>Spring</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提供生产就绪型功能，如指标监控、健康检查、外部配置等</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r>
              <a:rPr lang="zh-CN" altLang="en-US" sz="2000" dirty="0">
                <a:sym typeface="+mn-ea"/>
              </a:rPr>
              <a:t>支持注解，对</a:t>
            </a:r>
            <a:r>
              <a:rPr lang="en-US" altLang="zh-CN" sz="2000" dirty="0">
                <a:sym typeface="+mn-ea"/>
              </a:rPr>
              <a:t>XML</a:t>
            </a:r>
            <a:r>
              <a:rPr lang="zh-CN" altLang="en-US" sz="2000" dirty="0">
                <a:sym typeface="+mn-ea"/>
              </a:rPr>
              <a:t>没有要求配置</a:t>
            </a:r>
            <a:endParaRPr lang="en-US" altLang="zh-CN" sz="2000" dirty="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4.2.4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0065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a:t>
            </a:r>
            <a:r>
              <a:rPr lang="zh-CN" altLang="en-US" sz="2000" dirty="0">
                <a:sym typeface="+mn-ea"/>
              </a:rPr>
              <a:t>：创建新项目，选择</a:t>
            </a:r>
            <a:r>
              <a:rPr lang="en-US" altLang="zh-CN" sz="2000" dirty="0">
                <a:sym typeface="+mn-ea"/>
              </a:rPr>
              <a:t>Spring </a:t>
            </a:r>
            <a:r>
              <a:rPr lang="en-US" altLang="zh-CN" sz="2000" dirty="0" err="1">
                <a:sym typeface="+mn-ea"/>
              </a:rPr>
              <a:t>Initializr</a:t>
            </a:r>
            <a:endParaRPr lang="en-US" altLang="zh-CN" sz="1400" dirty="0">
              <a:sym typeface="+mn-ea"/>
            </a:endParaRPr>
          </a:p>
        </p:txBody>
      </p:sp>
      <p:pic>
        <p:nvPicPr>
          <p:cNvPr id="3" name="图片 2"/>
          <p:cNvPicPr>
            <a:picLocks noChangeAspect="1"/>
          </p:cNvPicPr>
          <p:nvPr/>
        </p:nvPicPr>
        <p:blipFill>
          <a:blip r:embed="rId1"/>
          <a:stretch>
            <a:fillRect/>
          </a:stretch>
        </p:blipFill>
        <p:spPr>
          <a:xfrm>
            <a:off x="212725" y="1854200"/>
            <a:ext cx="7062470" cy="4550410"/>
          </a:xfrm>
          <a:prstGeom prst="rect">
            <a:avLst/>
          </a:prstGeom>
        </p:spPr>
      </p:pic>
      <p:cxnSp>
        <p:nvCxnSpPr>
          <p:cNvPr id="4" name="直接箭头连接符 3"/>
          <p:cNvCxnSpPr/>
          <p:nvPr/>
        </p:nvCxnSpPr>
        <p:spPr>
          <a:xfrm flipH="1">
            <a:off x="4563745" y="1724660"/>
            <a:ext cx="1325880" cy="1156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2"/>
          <a:stretch>
            <a:fillRect/>
          </a:stretch>
        </p:blipFill>
        <p:spPr>
          <a:xfrm>
            <a:off x="7502525" y="2310130"/>
            <a:ext cx="4238625" cy="3638550"/>
          </a:xfrm>
          <a:prstGeom prst="rect">
            <a:avLst/>
          </a:prstGeom>
        </p:spPr>
      </p:pic>
      <p:sp>
        <p:nvSpPr>
          <p:cNvPr id="7" name="文本框 6"/>
          <p:cNvSpPr txBox="1"/>
          <p:nvPr/>
        </p:nvSpPr>
        <p:spPr>
          <a:xfrm>
            <a:off x="8044815" y="1854200"/>
            <a:ext cx="2369820" cy="368300"/>
          </a:xfrm>
          <a:prstGeom prst="rect">
            <a:avLst/>
          </a:prstGeom>
          <a:noFill/>
        </p:spPr>
        <p:txBody>
          <a:bodyPr wrap="square" rtlCol="0" anchor="t">
            <a:spAutoFit/>
          </a:bodyPr>
          <a:p>
            <a:r>
              <a:rPr lang="zh-CN" altLang="en-US">
                <a:hlinkClick r:id="rId3" action="ppaction://hlinkfile"/>
              </a:rPr>
              <a:t>https://start.spring.io/</a:t>
            </a:r>
            <a:endParaRPr lang="zh-CN" altLang="en-US"/>
          </a:p>
        </p:txBody>
      </p:sp>
      <p:sp>
        <p:nvSpPr>
          <p:cNvPr id="8" name="文本框 7"/>
          <p:cNvSpPr txBox="1"/>
          <p:nvPr/>
        </p:nvSpPr>
        <p:spPr>
          <a:xfrm>
            <a:off x="5719445" y="1356360"/>
            <a:ext cx="6426200" cy="337185"/>
          </a:xfrm>
          <a:prstGeom prst="rect">
            <a:avLst/>
          </a:prstGeom>
          <a:noFill/>
        </p:spPr>
        <p:txBody>
          <a:bodyPr wrap="none" rtlCol="0">
            <a:spAutoFit/>
          </a:bodyPr>
          <a:p>
            <a:r>
              <a:rPr lang="zh-CN" altLang="en-US" sz="1600"/>
              <a:t>创建</a:t>
            </a:r>
            <a:r>
              <a:rPr lang="en-US" altLang="zh-CN" sz="1600"/>
              <a:t>spring</a:t>
            </a:r>
            <a:r>
              <a:rPr lang="zh-CN" altLang="en-US" sz="1600"/>
              <a:t>项目的官方脚手架，也可以浏览器访问在线创建项目后下载</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39725" y="2222500"/>
            <a:ext cx="5965825" cy="344805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rPr>
              <a:t>4.2.4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0065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a:t>
            </a:r>
            <a:r>
              <a:rPr lang="zh-CN" altLang="en-US" sz="2000" dirty="0">
                <a:sym typeface="+mn-ea"/>
              </a:rPr>
              <a:t>：创建新项目，选择</a:t>
            </a:r>
            <a:r>
              <a:rPr lang="en-US" altLang="zh-CN" sz="2000" dirty="0">
                <a:sym typeface="+mn-ea"/>
              </a:rPr>
              <a:t>Spring </a:t>
            </a:r>
            <a:r>
              <a:rPr lang="en-US" altLang="zh-CN" sz="2000" dirty="0" err="1">
                <a:sym typeface="+mn-ea"/>
              </a:rPr>
              <a:t>Initializr</a:t>
            </a:r>
            <a:endParaRPr lang="en-US" altLang="zh-CN" sz="1400" dirty="0">
              <a:sym typeface="+mn-ea"/>
            </a:endParaRPr>
          </a:p>
        </p:txBody>
      </p:sp>
      <p:cxnSp>
        <p:nvCxnSpPr>
          <p:cNvPr id="4" name="直接箭头连接符 3"/>
          <p:cNvCxnSpPr/>
          <p:nvPr/>
        </p:nvCxnSpPr>
        <p:spPr>
          <a:xfrm flipH="1">
            <a:off x="4352925" y="1724660"/>
            <a:ext cx="1536700" cy="1469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198485" y="1340485"/>
            <a:ext cx="2919095" cy="368300"/>
          </a:xfrm>
          <a:prstGeom prst="rect">
            <a:avLst/>
          </a:prstGeom>
          <a:noFill/>
        </p:spPr>
        <p:txBody>
          <a:bodyPr wrap="square" rtlCol="0" anchor="t">
            <a:spAutoFit/>
          </a:bodyPr>
          <a:p>
            <a:r>
              <a:rPr lang="zh-CN" altLang="en-US">
                <a:hlinkClick r:id="rId2" action="ppaction://hlinkfile"/>
              </a:rPr>
              <a:t>https://start.</a:t>
            </a:r>
            <a:r>
              <a:rPr lang="en-US" altLang="zh-CN">
                <a:hlinkClick r:id="rId2" action="ppaction://hlinkfile"/>
              </a:rPr>
              <a:t>aliyun.com</a:t>
            </a:r>
            <a:r>
              <a:rPr lang="zh-CN" altLang="en-US">
                <a:hlinkClick r:id="rId2" action="ppaction://hlinkfile"/>
              </a:rPr>
              <a:t>/</a:t>
            </a:r>
            <a:endParaRPr lang="zh-CN" altLang="en-US"/>
          </a:p>
        </p:txBody>
      </p:sp>
      <p:sp>
        <p:nvSpPr>
          <p:cNvPr id="8" name="文本框 7"/>
          <p:cNvSpPr txBox="1"/>
          <p:nvPr/>
        </p:nvSpPr>
        <p:spPr>
          <a:xfrm>
            <a:off x="5719445" y="1356360"/>
            <a:ext cx="2418080" cy="337185"/>
          </a:xfrm>
          <a:prstGeom prst="rect">
            <a:avLst/>
          </a:prstGeom>
          <a:noFill/>
        </p:spPr>
        <p:txBody>
          <a:bodyPr wrap="none" rtlCol="0">
            <a:spAutoFit/>
          </a:bodyPr>
          <a:p>
            <a:r>
              <a:rPr lang="zh-CN" altLang="en-US" sz="1600"/>
              <a:t>还可以使用阿里云脚手架</a:t>
            </a:r>
            <a:endParaRPr lang="zh-CN" altLang="en-US" sz="1600"/>
          </a:p>
        </p:txBody>
      </p:sp>
      <p:pic>
        <p:nvPicPr>
          <p:cNvPr id="10" name="图片 9"/>
          <p:cNvPicPr>
            <a:picLocks noChangeAspect="1"/>
          </p:cNvPicPr>
          <p:nvPr/>
        </p:nvPicPr>
        <p:blipFill>
          <a:blip r:embed="rId3"/>
          <a:stretch>
            <a:fillRect/>
          </a:stretch>
        </p:blipFill>
        <p:spPr>
          <a:xfrm>
            <a:off x="5840730" y="1724660"/>
            <a:ext cx="6000115" cy="2616835"/>
          </a:xfrm>
          <a:prstGeom prst="rect">
            <a:avLst/>
          </a:prstGeom>
        </p:spPr>
      </p:pic>
      <p:pic>
        <p:nvPicPr>
          <p:cNvPr id="11" name="图片 10"/>
          <p:cNvPicPr>
            <a:picLocks noChangeAspect="1"/>
          </p:cNvPicPr>
          <p:nvPr/>
        </p:nvPicPr>
        <p:blipFill>
          <a:blip r:embed="rId4"/>
          <a:stretch>
            <a:fillRect/>
          </a:stretch>
        </p:blipFill>
        <p:spPr>
          <a:xfrm>
            <a:off x="5889625" y="2409190"/>
            <a:ext cx="4478655" cy="44488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3680460" y="1358265"/>
            <a:ext cx="6847840" cy="537591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2</a:t>
            </a:r>
            <a:r>
              <a:rPr lang="zh-CN" altLang="en-US" sz="2000" dirty="0">
                <a:sym typeface="+mn-ea"/>
              </a:rPr>
              <a:t>：设置项目信息</a:t>
            </a:r>
            <a:endParaRPr lang="en-US" altLang="zh-CN" sz="1400" dirty="0">
              <a:sym typeface="+mn-ea"/>
            </a:endParaRPr>
          </a:p>
        </p:txBody>
      </p:sp>
      <p:sp>
        <p:nvSpPr>
          <p:cNvPr id="6" name="文本框 5"/>
          <p:cNvSpPr txBox="1"/>
          <p:nvPr/>
        </p:nvSpPr>
        <p:spPr>
          <a:xfrm>
            <a:off x="379829" y="2405575"/>
            <a:ext cx="2897944" cy="2169825"/>
          </a:xfrm>
          <a:prstGeom prst="rect">
            <a:avLst/>
          </a:prstGeom>
          <a:noFill/>
        </p:spPr>
        <p:txBody>
          <a:bodyPr wrap="square" rtlCol="0">
            <a:spAutoFit/>
          </a:bodyPr>
          <a:lstStyle/>
          <a:p>
            <a:pPr>
              <a:lnSpc>
                <a:spcPct val="150000"/>
              </a:lnSpc>
            </a:pPr>
            <a:r>
              <a:rPr lang="en-US" altLang="zh-CN" dirty="0"/>
              <a:t>Group</a:t>
            </a:r>
            <a:r>
              <a:rPr lang="zh-CN" altLang="en-US" dirty="0"/>
              <a:t>和</a:t>
            </a:r>
            <a:r>
              <a:rPr lang="en-US" altLang="zh-CN" dirty="0"/>
              <a:t>Artifact</a:t>
            </a:r>
            <a:r>
              <a:rPr lang="zh-CN" altLang="en-US" dirty="0"/>
              <a:t>是为了保证项目唯一性而设置的。</a:t>
            </a:r>
            <a:endParaRPr lang="en-US" altLang="zh-CN" dirty="0"/>
          </a:p>
          <a:p>
            <a:pPr>
              <a:lnSpc>
                <a:spcPct val="150000"/>
              </a:lnSpc>
            </a:pPr>
            <a:r>
              <a:rPr lang="en-US" altLang="zh-CN" dirty="0"/>
              <a:t>Group</a:t>
            </a:r>
            <a:r>
              <a:rPr lang="zh-CN" altLang="en-US" dirty="0"/>
              <a:t>为项目组织唯一标识符</a:t>
            </a:r>
            <a:endParaRPr lang="en-US" altLang="zh-CN" dirty="0"/>
          </a:p>
          <a:p>
            <a:pPr>
              <a:lnSpc>
                <a:spcPct val="150000"/>
              </a:lnSpc>
            </a:pPr>
            <a:r>
              <a:rPr lang="en-US" altLang="zh-CN" dirty="0"/>
              <a:t>Artifact</a:t>
            </a:r>
            <a:r>
              <a:rPr lang="zh-CN" altLang="en-US" dirty="0"/>
              <a:t>为项目标识符</a:t>
            </a:r>
            <a:endParaRPr lang="zh-CN" altLang="en-US" dirty="0"/>
          </a:p>
        </p:txBody>
      </p:sp>
      <p:cxnSp>
        <p:nvCxnSpPr>
          <p:cNvPr id="4" name="直接箭头连接符 3"/>
          <p:cNvCxnSpPr/>
          <p:nvPr/>
        </p:nvCxnSpPr>
        <p:spPr>
          <a:xfrm flipH="1">
            <a:off x="5290820" y="3161665"/>
            <a:ext cx="768350" cy="81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206490" y="2969260"/>
            <a:ext cx="1998980" cy="368300"/>
          </a:xfrm>
          <a:prstGeom prst="rect">
            <a:avLst/>
          </a:prstGeom>
          <a:noFill/>
        </p:spPr>
        <p:txBody>
          <a:bodyPr wrap="none" rtlCol="0">
            <a:spAutoFit/>
          </a:bodyPr>
          <a:p>
            <a:r>
              <a:rPr lang="zh-CN" altLang="en-US"/>
              <a:t>本课程使用</a:t>
            </a:r>
            <a:r>
              <a:rPr lang="en-US" altLang="zh-CN"/>
              <a:t>java11</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
        <p:nvSpPr>
          <p:cNvPr id="3" name="文本框 2"/>
          <p:cNvSpPr txBox="1"/>
          <p:nvPr/>
        </p:nvSpPr>
        <p:spPr>
          <a:xfrm>
            <a:off x="250370" y="1223784"/>
            <a:ext cx="11031711" cy="4128135"/>
          </a:xfrm>
          <a:prstGeom prst="rect">
            <a:avLst/>
          </a:prstGeom>
          <a:noFill/>
        </p:spPr>
        <p:txBody>
          <a:bodyPr wrap="square" rtlCol="0">
            <a:spAutoFit/>
          </a:bodyPr>
          <a:lstStyle/>
          <a:p>
            <a:pPr marL="567055" lvl="1">
              <a:lnSpc>
                <a:spcPct val="150000"/>
              </a:lnSpc>
              <a:spcBef>
                <a:spcPts val="400"/>
              </a:spcBef>
              <a:buClr>
                <a:schemeClr val="accent1"/>
              </a:buClr>
              <a:buSzPct val="68000"/>
            </a:pPr>
            <a:r>
              <a:rPr lang="en-US" altLang="zh-CN" sz="2300" dirty="0">
                <a:sym typeface="+mn-ea"/>
              </a:rPr>
              <a:t>Servlet</a:t>
            </a:r>
            <a:r>
              <a:rPr lang="zh-CN" altLang="en-US" sz="2300" dirty="0">
                <a:sym typeface="+mn-ea"/>
              </a:rPr>
              <a:t>是什么？</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Servlet</a:t>
            </a:r>
            <a:r>
              <a:rPr lang="zh-CN" altLang="en-US" sz="2000" dirty="0">
                <a:sym typeface="+mn-ea"/>
              </a:rPr>
              <a:t>是基于</a:t>
            </a:r>
            <a:r>
              <a:rPr lang="en-US" altLang="zh-CN" sz="2000" dirty="0">
                <a:sym typeface="+mn-ea"/>
              </a:rPr>
              <a:t>Java</a:t>
            </a:r>
            <a:r>
              <a:rPr lang="zh-CN" altLang="en-US" sz="2000" dirty="0">
                <a:sym typeface="+mn-ea"/>
              </a:rPr>
              <a:t>技术的Ｗ</a:t>
            </a:r>
            <a:r>
              <a:rPr lang="en-US" altLang="zh-CN" sz="2000" dirty="0" err="1">
                <a:sym typeface="+mn-ea"/>
              </a:rPr>
              <a:t>eb</a:t>
            </a:r>
            <a:r>
              <a:rPr lang="zh-CN" altLang="en-US" sz="2000" dirty="0">
                <a:sym typeface="+mn-ea"/>
              </a:rPr>
              <a:t>组件，被</a:t>
            </a:r>
            <a:r>
              <a:rPr lang="zh-CN" altLang="en-US" sz="2000" dirty="0">
                <a:solidFill>
                  <a:srgbClr val="FF0000"/>
                </a:solidFill>
                <a:sym typeface="+mn-ea"/>
              </a:rPr>
              <a:t>容器</a:t>
            </a:r>
            <a:r>
              <a:rPr lang="zh-CN" altLang="en-US" sz="2000" dirty="0">
                <a:sym typeface="+mn-ea"/>
              </a:rPr>
              <a:t>托管，用于生成动态内容；（运行在</a:t>
            </a:r>
            <a:r>
              <a:rPr lang="zh-CN" altLang="en-US" sz="2000" dirty="0"/>
              <a:t>服务器端的小程序</a:t>
            </a:r>
            <a:r>
              <a:rPr lang="zh-CN" altLang="en-US" sz="2000" dirty="0">
                <a:sym typeface="+mn-ea"/>
              </a:rPr>
              <a:t>）</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dirty="0">
                <a:sym typeface="+mn-ea"/>
              </a:rPr>
              <a:t>Servlet Container</a:t>
            </a:r>
            <a:r>
              <a:rPr lang="zh-CN" altLang="en-US" sz="2000" dirty="0">
                <a:sym typeface="+mn-ea"/>
              </a:rPr>
              <a:t>（</a:t>
            </a:r>
            <a:r>
              <a:rPr lang="en-US" altLang="zh-CN" sz="2000" dirty="0">
                <a:sym typeface="+mn-ea"/>
              </a:rPr>
              <a:t>Servlet </a:t>
            </a:r>
            <a:r>
              <a:rPr lang="zh-CN" altLang="en-US" sz="2000" dirty="0">
                <a:sym typeface="+mn-ea"/>
              </a:rPr>
              <a:t>容器）是 </a:t>
            </a:r>
            <a:r>
              <a:rPr lang="en-US" altLang="zh-CN" sz="2000" dirty="0">
                <a:sym typeface="+mn-ea"/>
              </a:rPr>
              <a:t>Web </a:t>
            </a:r>
            <a:r>
              <a:rPr lang="zh-CN" altLang="en-US" sz="2000" dirty="0">
                <a:sym typeface="+mn-ea"/>
              </a:rPr>
              <a:t>服务器或者应用服务器的一部分，用于提供基于</a:t>
            </a:r>
            <a:r>
              <a:rPr lang="zh-CN" altLang="en-US" sz="2000" dirty="0">
                <a:solidFill>
                  <a:srgbClr val="FF0000"/>
                </a:solidFill>
                <a:sym typeface="+mn-ea"/>
              </a:rPr>
              <a:t>请求</a:t>
            </a:r>
            <a:r>
              <a:rPr lang="en-US" altLang="zh-CN" sz="2000" dirty="0">
                <a:solidFill>
                  <a:srgbClr val="FF0000"/>
                </a:solidFill>
                <a:sym typeface="+mn-ea"/>
              </a:rPr>
              <a:t>/</a:t>
            </a:r>
            <a:r>
              <a:rPr lang="zh-CN" altLang="en-US" sz="2000" dirty="0">
                <a:solidFill>
                  <a:srgbClr val="FF0000"/>
                </a:solidFill>
                <a:sym typeface="+mn-ea"/>
              </a:rPr>
              <a:t>响应</a:t>
            </a:r>
            <a:r>
              <a:rPr lang="zh-CN" altLang="en-US" sz="2000" dirty="0">
                <a:sym typeface="+mn-ea"/>
              </a:rPr>
              <a:t>发送模式的网络服务；</a:t>
            </a:r>
            <a:r>
              <a:rPr lang="en-US" altLang="zh-CN" sz="2000" dirty="0">
                <a:sym typeface="+mn-ea"/>
              </a:rPr>
              <a:t>Servlet </a:t>
            </a:r>
            <a:r>
              <a:rPr lang="zh-CN" altLang="en-US" sz="2000" dirty="0">
                <a:sym typeface="+mn-ea"/>
              </a:rPr>
              <a:t>容器也对部署在其中的</a:t>
            </a:r>
            <a:r>
              <a:rPr lang="en-US" altLang="zh-CN" sz="2000" dirty="0">
                <a:sym typeface="+mn-ea"/>
              </a:rPr>
              <a:t>Servlet</a:t>
            </a:r>
            <a:r>
              <a:rPr lang="zh-CN" altLang="en-US" sz="2000" dirty="0">
                <a:sym typeface="+mn-ea"/>
              </a:rPr>
              <a:t>的生命周期进行管理；</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zh-CN" altLang="en-US" sz="2000" dirty="0">
                <a:sym typeface="+mn-ea"/>
              </a:rPr>
              <a:t>最新的技术规范为</a:t>
            </a:r>
            <a:r>
              <a:rPr lang="en-US" altLang="zh-CN" sz="2000">
                <a:solidFill>
                  <a:srgbClr val="666666"/>
                </a:solidFill>
              </a:rPr>
              <a:t>Jakarta Servlet 6.0</a:t>
            </a:r>
            <a:r>
              <a:rPr lang="zh-CN" altLang="en-US" sz="2000" dirty="0">
                <a:solidFill>
                  <a:srgbClr val="666666"/>
                </a:solidFill>
              </a:rPr>
              <a:t>，</a:t>
            </a:r>
            <a:r>
              <a:rPr lang="zh-CN" altLang="en-US" sz="2000" dirty="0">
                <a:solidFill>
                  <a:srgbClr val="666666"/>
                </a:solidFill>
                <a:hlinkClick r:id="rId1" tooltip="" action="ppaction://hlinkfile"/>
              </a:rPr>
              <a:t>下载地址</a:t>
            </a:r>
            <a:endParaRPr lang="en-US" altLang="zh-CN" sz="2000" dirty="0">
              <a:sym typeface="+mn-ea"/>
            </a:endParaRPr>
          </a:p>
          <a:p>
            <a:pPr marL="1280160" lvl="2" indent="-255905">
              <a:lnSpc>
                <a:spcPct val="150000"/>
              </a:lnSpc>
              <a:spcBef>
                <a:spcPts val="400"/>
              </a:spcBef>
              <a:buClr>
                <a:schemeClr val="accent1"/>
              </a:buClr>
              <a:buSzPct val="68000"/>
              <a:buFont typeface="Wingdings 3" panose="05040102010807070707"/>
              <a:buChar char=""/>
            </a:pPr>
            <a:endParaRPr lang="en-US" altLang="zh-CN" sz="2300" dirty="0">
              <a:sym typeface="+mn-ea"/>
            </a:endParaRPr>
          </a:p>
        </p:txBody>
      </p:sp>
      <p:pic>
        <p:nvPicPr>
          <p:cNvPr id="11" name="图片 10"/>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436995" y="3485515"/>
            <a:ext cx="5471160" cy="29927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1397380" y="6006905"/>
            <a:ext cx="9131795" cy="369332"/>
          </a:xfrm>
          <a:prstGeom prst="rect">
            <a:avLst/>
          </a:prstGeom>
          <a:noFill/>
        </p:spPr>
        <p:txBody>
          <a:bodyPr wrap="none" rtlCol="0">
            <a:spAutoFit/>
          </a:bodyPr>
          <a:lstStyle/>
          <a:p>
            <a:r>
              <a:rPr lang="zh-CN" altLang="en-US" dirty="0"/>
              <a:t>选择</a:t>
            </a:r>
            <a:r>
              <a:rPr lang="en-US" altLang="zh-CN" dirty="0"/>
              <a:t>Developer Tools</a:t>
            </a:r>
            <a:r>
              <a:rPr lang="zh-CN" altLang="en-US" dirty="0"/>
              <a:t>中的</a:t>
            </a:r>
            <a:r>
              <a:rPr lang="en-US" altLang="zh-CN" dirty="0"/>
              <a:t>Spring Boot </a:t>
            </a:r>
            <a:r>
              <a:rPr lang="en-US" altLang="zh-CN" dirty="0" err="1"/>
              <a:t>DevTools</a:t>
            </a:r>
            <a:r>
              <a:rPr lang="zh-CN" altLang="en-US" dirty="0"/>
              <a:t>，其作用是提供应用的快速重启或重加载</a:t>
            </a:r>
            <a:endParaRPr lang="zh-CN" altLang="en-US" dirty="0"/>
          </a:p>
        </p:txBody>
      </p:sp>
      <p:pic>
        <p:nvPicPr>
          <p:cNvPr id="9" name="图片 8"/>
          <p:cNvPicPr>
            <a:picLocks noChangeAspect="1"/>
          </p:cNvPicPr>
          <p:nvPr/>
        </p:nvPicPr>
        <p:blipFill>
          <a:blip r:embed="rId1"/>
          <a:stretch>
            <a:fillRect/>
          </a:stretch>
        </p:blipFill>
        <p:spPr>
          <a:xfrm>
            <a:off x="4335780" y="1223645"/>
            <a:ext cx="7704455" cy="46786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1397380" y="6006905"/>
            <a:ext cx="7306552" cy="369332"/>
          </a:xfrm>
          <a:prstGeom prst="rect">
            <a:avLst/>
          </a:prstGeom>
          <a:noFill/>
        </p:spPr>
        <p:txBody>
          <a:bodyPr wrap="none" rtlCol="0">
            <a:spAutoFit/>
          </a:bodyPr>
          <a:lstStyle/>
          <a:p>
            <a:r>
              <a:rPr lang="zh-CN" altLang="en-US" dirty="0"/>
              <a:t>选择</a:t>
            </a:r>
            <a:r>
              <a:rPr lang="en-US" altLang="zh-CN" dirty="0"/>
              <a:t>Web</a:t>
            </a:r>
            <a:r>
              <a:rPr lang="zh-CN" altLang="en-US" dirty="0"/>
              <a:t>中的</a:t>
            </a:r>
            <a:r>
              <a:rPr lang="en-US" altLang="zh-CN" dirty="0"/>
              <a:t>Spring Web</a:t>
            </a:r>
            <a:r>
              <a:rPr lang="zh-CN" altLang="en-US" dirty="0"/>
              <a:t>，即使用</a:t>
            </a:r>
            <a:r>
              <a:rPr lang="en-US" altLang="zh-CN" dirty="0"/>
              <a:t>Spring MVC</a:t>
            </a:r>
            <a:r>
              <a:rPr lang="zh-CN" altLang="en-US" dirty="0"/>
              <a:t>以及</a:t>
            </a:r>
            <a:r>
              <a:rPr lang="en-US" altLang="zh-CN" dirty="0"/>
              <a:t>Tomcat</a:t>
            </a:r>
            <a:r>
              <a:rPr lang="zh-CN" altLang="en-US" dirty="0"/>
              <a:t>嵌入式容器</a:t>
            </a:r>
            <a:endParaRPr lang="zh-CN" altLang="en-US" dirty="0"/>
          </a:p>
        </p:txBody>
      </p:sp>
      <p:pic>
        <p:nvPicPr>
          <p:cNvPr id="8" name="图片 7"/>
          <p:cNvPicPr>
            <a:picLocks noChangeAspect="1"/>
          </p:cNvPicPr>
          <p:nvPr/>
        </p:nvPicPr>
        <p:blipFill>
          <a:blip r:embed="rId1"/>
          <a:stretch>
            <a:fillRect/>
          </a:stretch>
        </p:blipFill>
        <p:spPr>
          <a:xfrm>
            <a:off x="4253230" y="1223645"/>
            <a:ext cx="7740650" cy="47301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3</a:t>
            </a:r>
            <a:r>
              <a:rPr lang="zh-CN" altLang="en-US" sz="2000" dirty="0">
                <a:sym typeface="+mn-ea"/>
              </a:rPr>
              <a:t>：选择项目需要使用的组件</a:t>
            </a:r>
            <a:endParaRPr lang="en-US" altLang="zh-CN" sz="1400" dirty="0">
              <a:sym typeface="+mn-ea"/>
            </a:endParaRPr>
          </a:p>
        </p:txBody>
      </p:sp>
      <p:sp>
        <p:nvSpPr>
          <p:cNvPr id="4" name="文本框 3"/>
          <p:cNvSpPr txBox="1"/>
          <p:nvPr/>
        </p:nvSpPr>
        <p:spPr>
          <a:xfrm>
            <a:off x="2168526" y="6295243"/>
            <a:ext cx="6942991" cy="369332"/>
          </a:xfrm>
          <a:prstGeom prst="rect">
            <a:avLst/>
          </a:prstGeom>
          <a:noFill/>
        </p:spPr>
        <p:txBody>
          <a:bodyPr wrap="none" rtlCol="0">
            <a:spAutoFit/>
          </a:bodyPr>
          <a:lstStyle/>
          <a:p>
            <a:r>
              <a:rPr lang="zh-CN" altLang="en-US" dirty="0"/>
              <a:t>选择</a:t>
            </a:r>
            <a:r>
              <a:rPr lang="en-US" altLang="zh-CN" dirty="0"/>
              <a:t>Template Engines</a:t>
            </a:r>
            <a:r>
              <a:rPr lang="zh-CN" altLang="en-US" dirty="0"/>
              <a:t>中的</a:t>
            </a:r>
            <a:r>
              <a:rPr lang="en-US" altLang="zh-CN" dirty="0" err="1"/>
              <a:t>Thymeleaf</a:t>
            </a:r>
            <a:r>
              <a:rPr lang="zh-CN" altLang="en-US" dirty="0"/>
              <a:t>，即使用</a:t>
            </a:r>
            <a:r>
              <a:rPr lang="en-US" altLang="zh-CN" dirty="0" err="1"/>
              <a:t>Thymeleaf</a:t>
            </a:r>
            <a:r>
              <a:rPr lang="zh-CN" altLang="en-US" dirty="0"/>
              <a:t>模板引擎</a:t>
            </a:r>
            <a:endParaRPr lang="zh-CN" altLang="en-US" dirty="0"/>
          </a:p>
        </p:txBody>
      </p:sp>
      <p:pic>
        <p:nvPicPr>
          <p:cNvPr id="8" name="图片 7"/>
          <p:cNvPicPr>
            <a:picLocks noChangeAspect="1"/>
          </p:cNvPicPr>
          <p:nvPr/>
        </p:nvPicPr>
        <p:blipFill>
          <a:blip r:embed="rId1"/>
          <a:stretch>
            <a:fillRect/>
          </a:stretch>
        </p:blipFill>
        <p:spPr>
          <a:xfrm>
            <a:off x="4243705" y="1482725"/>
            <a:ext cx="7533640" cy="4553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4</a:t>
            </a:r>
            <a:r>
              <a:rPr lang="zh-CN" altLang="en-US" sz="2000" dirty="0">
                <a:sym typeface="+mn-ea"/>
              </a:rPr>
              <a:t>：设置项目名称和路径</a:t>
            </a:r>
            <a:endParaRPr lang="en-US" altLang="zh-CN" sz="1400" dirty="0">
              <a:sym typeface="+mn-ea"/>
            </a:endParaRPr>
          </a:p>
        </p:txBody>
      </p:sp>
      <p:pic>
        <p:nvPicPr>
          <p:cNvPr id="4" name="图片 3"/>
          <p:cNvPicPr>
            <a:picLocks noChangeAspect="1"/>
          </p:cNvPicPr>
          <p:nvPr/>
        </p:nvPicPr>
        <p:blipFill>
          <a:blip r:embed="rId1"/>
          <a:stretch>
            <a:fillRect/>
          </a:stretch>
        </p:blipFill>
        <p:spPr>
          <a:xfrm>
            <a:off x="3896995" y="1223645"/>
            <a:ext cx="7153275" cy="55479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642870" y="1810385"/>
            <a:ext cx="9500870" cy="4552315"/>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4</a:t>
            </a:r>
            <a:r>
              <a:rPr lang="zh-CN" altLang="en-US" sz="2000" dirty="0">
                <a:sym typeface="+mn-ea"/>
              </a:rPr>
              <a:t>：目录结构</a:t>
            </a:r>
            <a:endParaRPr lang="en-US" altLang="zh-CN" sz="1400" dirty="0">
              <a:sym typeface="+mn-ea"/>
            </a:endParaRPr>
          </a:p>
        </p:txBody>
      </p:sp>
      <p:cxnSp>
        <p:nvCxnSpPr>
          <p:cNvPr id="7" name="直接箭头连接符 6"/>
          <p:cNvCxnSpPr>
            <a:stCxn id="8" idx="3"/>
          </p:cNvCxnSpPr>
          <p:nvPr/>
        </p:nvCxnSpPr>
        <p:spPr>
          <a:xfrm>
            <a:off x="2230755" y="3251835"/>
            <a:ext cx="1499235" cy="56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61182" y="3066757"/>
            <a:ext cx="1569660" cy="369332"/>
          </a:xfrm>
          <a:prstGeom prst="rect">
            <a:avLst/>
          </a:prstGeom>
          <a:noFill/>
        </p:spPr>
        <p:txBody>
          <a:bodyPr wrap="none" rtlCol="0">
            <a:spAutoFit/>
          </a:bodyPr>
          <a:lstStyle/>
          <a:p>
            <a:r>
              <a:rPr lang="zh-CN" altLang="en-US" dirty="0"/>
              <a:t>应用程序入口</a:t>
            </a:r>
            <a:endParaRPr lang="zh-CN" altLang="en-US" dirty="0"/>
          </a:p>
        </p:txBody>
      </p:sp>
      <p:cxnSp>
        <p:nvCxnSpPr>
          <p:cNvPr id="10" name="直接箭头连接符 9"/>
          <p:cNvCxnSpPr/>
          <p:nvPr/>
        </p:nvCxnSpPr>
        <p:spPr>
          <a:xfrm>
            <a:off x="1610995" y="4188460"/>
            <a:ext cx="1951990" cy="13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4030" y="3828540"/>
            <a:ext cx="3647152" cy="369332"/>
          </a:xfrm>
          <a:prstGeom prst="rect">
            <a:avLst/>
          </a:prstGeom>
          <a:noFill/>
        </p:spPr>
        <p:txBody>
          <a:bodyPr wrap="none" rtlCol="0">
            <a:spAutoFit/>
          </a:bodyPr>
          <a:lstStyle/>
          <a:p>
            <a:r>
              <a:rPr lang="zh-CN" altLang="en-US" dirty="0"/>
              <a:t>分别存放静态资源文件、模板文件</a:t>
            </a:r>
            <a:endParaRPr lang="zh-CN" altLang="en-US" dirty="0"/>
          </a:p>
        </p:txBody>
      </p:sp>
      <p:cxnSp>
        <p:nvCxnSpPr>
          <p:cNvPr id="13" name="直接箭头连接符 12"/>
          <p:cNvCxnSpPr/>
          <p:nvPr/>
        </p:nvCxnSpPr>
        <p:spPr>
          <a:xfrm flipV="1">
            <a:off x="2230755" y="4585335"/>
            <a:ext cx="1393825" cy="746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06736" y="5289452"/>
            <a:ext cx="1569660" cy="369332"/>
          </a:xfrm>
          <a:prstGeom prst="rect">
            <a:avLst/>
          </a:prstGeom>
          <a:noFill/>
        </p:spPr>
        <p:txBody>
          <a:bodyPr wrap="none" rtlCol="0">
            <a:spAutoFit/>
          </a:bodyPr>
          <a:lstStyle/>
          <a:p>
            <a:r>
              <a:rPr lang="zh-CN" altLang="en-US" dirty="0"/>
              <a:t>应用配置文件</a:t>
            </a:r>
            <a:endParaRPr lang="zh-CN" altLang="en-US" dirty="0"/>
          </a:p>
        </p:txBody>
      </p:sp>
      <p:cxnSp>
        <p:nvCxnSpPr>
          <p:cNvPr id="16" name="直接箭头连接符 15"/>
          <p:cNvCxnSpPr/>
          <p:nvPr/>
        </p:nvCxnSpPr>
        <p:spPr>
          <a:xfrm flipV="1">
            <a:off x="2377440" y="5733415"/>
            <a:ext cx="914400" cy="59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91141" y="6330325"/>
            <a:ext cx="2697480" cy="368300"/>
          </a:xfrm>
          <a:prstGeom prst="rect">
            <a:avLst/>
          </a:prstGeom>
          <a:noFill/>
        </p:spPr>
        <p:txBody>
          <a:bodyPr wrap="none" rtlCol="0">
            <a:spAutoFit/>
          </a:bodyPr>
          <a:lstStyle/>
          <a:p>
            <a:r>
              <a:rPr lang="en-US" altLang="zh-CN" dirty="0"/>
              <a:t>Maven</a:t>
            </a:r>
            <a:r>
              <a:rPr lang="zh-CN" altLang="en-US" dirty="0"/>
              <a:t>项目对象模型文件</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85415" y="1374140"/>
            <a:ext cx="9099550" cy="548386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4</a:t>
            </a:r>
            <a:r>
              <a:rPr lang="zh-CN" altLang="en-US" sz="2000" dirty="0">
                <a:sym typeface="+mn-ea"/>
              </a:rPr>
              <a:t>：目录结构</a:t>
            </a:r>
            <a:endParaRPr lang="en-US" altLang="zh-CN" sz="1400" dirty="0">
              <a:sym typeface="+mn-ea"/>
            </a:endParaRPr>
          </a:p>
        </p:txBody>
      </p:sp>
      <p:cxnSp>
        <p:nvCxnSpPr>
          <p:cNvPr id="16" name="直接箭头连接符 15"/>
          <p:cNvCxnSpPr/>
          <p:nvPr/>
        </p:nvCxnSpPr>
        <p:spPr>
          <a:xfrm>
            <a:off x="4878070" y="5871210"/>
            <a:ext cx="1529080" cy="217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0031" y="5490855"/>
            <a:ext cx="4983480" cy="645160"/>
          </a:xfrm>
          <a:prstGeom prst="rect">
            <a:avLst/>
          </a:prstGeom>
          <a:noFill/>
        </p:spPr>
        <p:txBody>
          <a:bodyPr wrap="none" rtlCol="0">
            <a:spAutoFit/>
          </a:bodyPr>
          <a:lstStyle/>
          <a:p>
            <a:r>
              <a:rPr lang="zh-CN" altLang="en-US" dirty="0"/>
              <a:t>可以看到在创建项目的脚手架工具中选择的组件</a:t>
            </a:r>
            <a:endParaRPr lang="zh-CN" altLang="en-US" dirty="0"/>
          </a:p>
          <a:p>
            <a:r>
              <a:rPr lang="zh-CN" altLang="en-US" dirty="0"/>
              <a:t>自动被添加到依赖中</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6</a:t>
            </a:r>
            <a:r>
              <a:rPr lang="zh-CN" altLang="en-US" sz="2000" dirty="0">
                <a:sym typeface="+mn-ea"/>
              </a:rPr>
              <a:t>：下载依赖</a:t>
            </a:r>
            <a:endParaRPr lang="en-US" altLang="zh-CN" sz="1400" dirty="0">
              <a:sym typeface="+mn-ea"/>
            </a:endParaRPr>
          </a:p>
        </p:txBody>
      </p:sp>
      <p:pic>
        <p:nvPicPr>
          <p:cNvPr id="4" name="图片 3"/>
          <p:cNvPicPr>
            <a:picLocks noChangeAspect="1"/>
          </p:cNvPicPr>
          <p:nvPr/>
        </p:nvPicPr>
        <p:blipFill>
          <a:blip r:embed="rId1"/>
          <a:stretch>
            <a:fillRect/>
          </a:stretch>
        </p:blipFill>
        <p:spPr>
          <a:xfrm>
            <a:off x="458516" y="2125754"/>
            <a:ext cx="11009524" cy="2504762"/>
          </a:xfrm>
          <a:prstGeom prst="rect">
            <a:avLst/>
          </a:prstGeom>
        </p:spPr>
      </p:pic>
      <p:pic>
        <p:nvPicPr>
          <p:cNvPr id="6" name="图片 5"/>
          <p:cNvPicPr>
            <a:picLocks noChangeAspect="1"/>
          </p:cNvPicPr>
          <p:nvPr/>
        </p:nvPicPr>
        <p:blipFill>
          <a:blip r:embed="rId2"/>
          <a:stretch>
            <a:fillRect/>
          </a:stretch>
        </p:blipFill>
        <p:spPr>
          <a:xfrm>
            <a:off x="6073256" y="1571756"/>
            <a:ext cx="4209524" cy="1466667"/>
          </a:xfrm>
          <a:prstGeom prst="rect">
            <a:avLst/>
          </a:prstGeom>
        </p:spPr>
      </p:pic>
      <p:sp>
        <p:nvSpPr>
          <p:cNvPr id="9" name="文本框 8"/>
          <p:cNvSpPr txBox="1"/>
          <p:nvPr/>
        </p:nvSpPr>
        <p:spPr>
          <a:xfrm>
            <a:off x="7709095" y="3910818"/>
            <a:ext cx="2262158" cy="369332"/>
          </a:xfrm>
          <a:prstGeom prst="rect">
            <a:avLst/>
          </a:prstGeom>
          <a:noFill/>
        </p:spPr>
        <p:txBody>
          <a:bodyPr wrap="none" rtlCol="0">
            <a:spAutoFit/>
          </a:bodyPr>
          <a:lstStyle/>
          <a:p>
            <a:r>
              <a:rPr lang="zh-CN" altLang="en-US" dirty="0"/>
              <a:t>双击可查看下载任务</a:t>
            </a:r>
            <a:endParaRPr lang="zh-CN" altLang="en-US" dirty="0"/>
          </a:p>
        </p:txBody>
      </p:sp>
      <p:sp>
        <p:nvSpPr>
          <p:cNvPr id="3" name="文本框 2"/>
          <p:cNvSpPr txBox="1"/>
          <p:nvPr/>
        </p:nvSpPr>
        <p:spPr>
          <a:xfrm>
            <a:off x="7183755" y="4722495"/>
            <a:ext cx="4156075" cy="922020"/>
          </a:xfrm>
          <a:prstGeom prst="rect">
            <a:avLst/>
          </a:prstGeom>
          <a:noFill/>
        </p:spPr>
        <p:txBody>
          <a:bodyPr wrap="square" rtlCol="0">
            <a:spAutoFit/>
          </a:bodyPr>
          <a:p>
            <a:pPr>
              <a:lnSpc>
                <a:spcPct val="150000"/>
              </a:lnSpc>
            </a:pPr>
            <a:r>
              <a:rPr lang="en-US" altLang="zh-CN"/>
              <a:t>IDEA</a:t>
            </a:r>
            <a:r>
              <a:rPr lang="zh-CN" altLang="en-US"/>
              <a:t>会自动下载依赖，如果下载特别慢，需将</a:t>
            </a:r>
            <a:r>
              <a:rPr lang="en-US" altLang="zh-CN"/>
              <a:t>maven</a:t>
            </a:r>
            <a:r>
              <a:rPr lang="zh-CN" altLang="en-US"/>
              <a:t>设置为国内源</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6</a:t>
            </a:r>
            <a:r>
              <a:rPr lang="zh-CN" altLang="en-US" sz="2000" dirty="0">
                <a:sym typeface="+mn-ea"/>
              </a:rPr>
              <a:t>：下载依赖</a:t>
            </a:r>
            <a:endParaRPr lang="en-US" altLang="zh-CN" sz="1400" dirty="0">
              <a:sym typeface="+mn-ea"/>
            </a:endParaRPr>
          </a:p>
        </p:txBody>
      </p:sp>
      <p:sp>
        <p:nvSpPr>
          <p:cNvPr id="7" name="文本框 6"/>
          <p:cNvSpPr txBox="1"/>
          <p:nvPr/>
        </p:nvSpPr>
        <p:spPr>
          <a:xfrm>
            <a:off x="584200" y="1835150"/>
            <a:ext cx="10514330" cy="368300"/>
          </a:xfrm>
          <a:prstGeom prst="rect">
            <a:avLst/>
          </a:prstGeom>
          <a:noFill/>
        </p:spPr>
        <p:txBody>
          <a:bodyPr wrap="none" rtlCol="0">
            <a:spAutoFit/>
          </a:bodyPr>
          <a:p>
            <a:r>
              <a:rPr lang="zh-CN" altLang="en-US"/>
              <a:t>设置项目使用的</a:t>
            </a:r>
            <a:r>
              <a:rPr lang="en-US" altLang="zh-CN"/>
              <a:t>Maven</a:t>
            </a:r>
            <a:r>
              <a:rPr lang="zh-CN" altLang="en-US"/>
              <a:t>国内源的方式 </a:t>
            </a:r>
            <a:r>
              <a:rPr lang="en-US" altLang="zh-CN"/>
              <a:t>IDEA--&gt;Preferences--&gt;Build,Execution,Deployment--&gt;Build Tools</a:t>
            </a:r>
            <a:endParaRPr lang="zh-CN" altLang="en-US"/>
          </a:p>
        </p:txBody>
      </p:sp>
      <p:pic>
        <p:nvPicPr>
          <p:cNvPr id="8" name="图片 7"/>
          <p:cNvPicPr>
            <a:picLocks noChangeAspect="1"/>
          </p:cNvPicPr>
          <p:nvPr/>
        </p:nvPicPr>
        <p:blipFill>
          <a:blip r:embed="rId1"/>
          <a:stretch>
            <a:fillRect/>
          </a:stretch>
        </p:blipFill>
        <p:spPr>
          <a:xfrm>
            <a:off x="1504315" y="2331085"/>
            <a:ext cx="8674100" cy="3719195"/>
          </a:xfrm>
          <a:prstGeom prst="rect">
            <a:avLst/>
          </a:prstGeom>
        </p:spPr>
      </p:pic>
      <p:sp>
        <p:nvSpPr>
          <p:cNvPr id="10" name="文本框 9"/>
          <p:cNvSpPr txBox="1"/>
          <p:nvPr/>
        </p:nvSpPr>
        <p:spPr>
          <a:xfrm>
            <a:off x="2233930" y="6275070"/>
            <a:ext cx="5504180" cy="368300"/>
          </a:xfrm>
          <a:prstGeom prst="rect">
            <a:avLst/>
          </a:prstGeom>
          <a:noFill/>
        </p:spPr>
        <p:txBody>
          <a:bodyPr wrap="none" rtlCol="0">
            <a:spAutoFit/>
          </a:bodyPr>
          <a:p>
            <a:r>
              <a:rPr lang="zh-CN" altLang="en-US"/>
              <a:t>设置</a:t>
            </a:r>
            <a:r>
              <a:rPr lang="en-US" altLang="zh-CN"/>
              <a:t>maven</a:t>
            </a:r>
            <a:r>
              <a:rPr lang="zh-CN" altLang="en-US"/>
              <a:t>使用的</a:t>
            </a:r>
            <a:r>
              <a:rPr lang="en-US" altLang="zh-CN"/>
              <a:t>settings.xml</a:t>
            </a:r>
            <a:r>
              <a:rPr lang="zh-CN" altLang="en-US"/>
              <a:t>文件以及本地仓库位置</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6</a:t>
            </a:r>
            <a:r>
              <a:rPr lang="zh-CN" altLang="en-US" sz="2000" dirty="0">
                <a:sym typeface="+mn-ea"/>
              </a:rPr>
              <a:t>：下载依赖</a:t>
            </a:r>
            <a:endParaRPr lang="en-US" altLang="zh-CN" sz="1400" dirty="0">
              <a:sym typeface="+mn-ea"/>
            </a:endParaRPr>
          </a:p>
        </p:txBody>
      </p:sp>
      <p:sp>
        <p:nvSpPr>
          <p:cNvPr id="7" name="文本框 6"/>
          <p:cNvSpPr txBox="1"/>
          <p:nvPr/>
        </p:nvSpPr>
        <p:spPr>
          <a:xfrm>
            <a:off x="584200" y="1835150"/>
            <a:ext cx="7129780" cy="368300"/>
          </a:xfrm>
          <a:prstGeom prst="rect">
            <a:avLst/>
          </a:prstGeom>
          <a:noFill/>
        </p:spPr>
        <p:txBody>
          <a:bodyPr wrap="none" rtlCol="0">
            <a:spAutoFit/>
          </a:bodyPr>
          <a:p>
            <a:r>
              <a:rPr lang="zh-CN" altLang="en-US"/>
              <a:t>打开指定位置的</a:t>
            </a:r>
            <a:r>
              <a:rPr lang="en-US" altLang="zh-CN"/>
              <a:t>settings.xml</a:t>
            </a:r>
            <a:r>
              <a:rPr lang="zh-CN" altLang="en-US"/>
              <a:t>文件，在其中的</a:t>
            </a:r>
            <a:r>
              <a:rPr lang="en-US" altLang="zh-CN"/>
              <a:t>mirrors</a:t>
            </a:r>
            <a:r>
              <a:rPr lang="zh-CN" altLang="en-US"/>
              <a:t>结点处添加国内源</a:t>
            </a:r>
            <a:endParaRPr lang="zh-CN" altLang="en-US"/>
          </a:p>
        </p:txBody>
      </p:sp>
      <p:sp>
        <p:nvSpPr>
          <p:cNvPr id="10" name="文本框 9"/>
          <p:cNvSpPr txBox="1"/>
          <p:nvPr/>
        </p:nvSpPr>
        <p:spPr>
          <a:xfrm>
            <a:off x="511175" y="6040755"/>
            <a:ext cx="10482580" cy="368300"/>
          </a:xfrm>
          <a:prstGeom prst="rect">
            <a:avLst/>
          </a:prstGeom>
          <a:noFill/>
        </p:spPr>
        <p:txBody>
          <a:bodyPr wrap="none" rtlCol="0">
            <a:spAutoFit/>
          </a:bodyPr>
          <a:p>
            <a:r>
              <a:rPr lang="zh-CN" altLang="en-US">
                <a:solidFill>
                  <a:srgbClr val="FF0000"/>
                </a:solidFill>
              </a:rPr>
              <a:t>如果指定位置不存在</a:t>
            </a:r>
            <a:r>
              <a:rPr lang="en-US" altLang="zh-CN">
                <a:solidFill>
                  <a:srgbClr val="FF0000"/>
                </a:solidFill>
              </a:rPr>
              <a:t>settings.xml</a:t>
            </a:r>
            <a:r>
              <a:rPr lang="zh-CN" altLang="en-US">
                <a:solidFill>
                  <a:srgbClr val="FF0000"/>
                </a:solidFill>
              </a:rPr>
              <a:t>文件，可以从</a:t>
            </a:r>
            <a:r>
              <a:rPr lang="en-US" altLang="zh-CN">
                <a:solidFill>
                  <a:srgbClr val="FF0000"/>
                </a:solidFill>
              </a:rPr>
              <a:t>Maven home directroy</a:t>
            </a:r>
            <a:r>
              <a:rPr lang="zh-CN" altLang="en-US">
                <a:solidFill>
                  <a:srgbClr val="FF0000"/>
                </a:solidFill>
              </a:rPr>
              <a:t>路径下的</a:t>
            </a:r>
            <a:r>
              <a:rPr lang="en-US" altLang="zh-CN">
                <a:solidFill>
                  <a:srgbClr val="FF0000"/>
                </a:solidFill>
              </a:rPr>
              <a:t>conf</a:t>
            </a:r>
            <a:r>
              <a:rPr lang="zh-CN" altLang="en-US">
                <a:solidFill>
                  <a:srgbClr val="FF0000"/>
                </a:solidFill>
              </a:rPr>
              <a:t>中找到复制一份过来</a:t>
            </a:r>
            <a:endParaRPr lang="zh-CN" altLang="en-US">
              <a:solidFill>
                <a:srgbClr val="FF0000"/>
              </a:solidFill>
            </a:endParaRPr>
          </a:p>
        </p:txBody>
      </p:sp>
      <p:pic>
        <p:nvPicPr>
          <p:cNvPr id="15" name="图片 14"/>
          <p:cNvPicPr>
            <a:picLocks noChangeAspect="1"/>
          </p:cNvPicPr>
          <p:nvPr/>
        </p:nvPicPr>
        <p:blipFill>
          <a:blip r:embed="rId1"/>
          <a:stretch>
            <a:fillRect/>
          </a:stretch>
        </p:blipFill>
        <p:spPr>
          <a:xfrm>
            <a:off x="158750" y="2203450"/>
            <a:ext cx="5523230" cy="3765550"/>
          </a:xfrm>
          <a:prstGeom prst="rect">
            <a:avLst/>
          </a:prstGeom>
        </p:spPr>
      </p:pic>
      <p:pic>
        <p:nvPicPr>
          <p:cNvPr id="3" name="图片 2"/>
          <p:cNvPicPr>
            <a:picLocks noChangeAspect="1"/>
          </p:cNvPicPr>
          <p:nvPr/>
        </p:nvPicPr>
        <p:blipFill>
          <a:blip r:embed="rId2"/>
          <a:stretch>
            <a:fillRect/>
          </a:stretch>
        </p:blipFill>
        <p:spPr>
          <a:xfrm>
            <a:off x="5681980" y="2814955"/>
            <a:ext cx="6755765" cy="22612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6</a:t>
            </a:r>
            <a:r>
              <a:rPr lang="zh-CN" altLang="en-US" sz="2000" dirty="0">
                <a:sym typeface="+mn-ea"/>
              </a:rPr>
              <a:t>：下载依赖</a:t>
            </a:r>
            <a:endParaRPr lang="en-US" altLang="zh-CN" sz="1400" dirty="0">
              <a:sym typeface="+mn-ea"/>
            </a:endParaRPr>
          </a:p>
        </p:txBody>
      </p:sp>
      <p:sp>
        <p:nvSpPr>
          <p:cNvPr id="10" name="文本框 9"/>
          <p:cNvSpPr txBox="1"/>
          <p:nvPr/>
        </p:nvSpPr>
        <p:spPr>
          <a:xfrm>
            <a:off x="316865" y="2207260"/>
            <a:ext cx="5123180" cy="1337945"/>
          </a:xfrm>
          <a:prstGeom prst="rect">
            <a:avLst/>
          </a:prstGeom>
          <a:noFill/>
        </p:spPr>
        <p:txBody>
          <a:bodyPr wrap="square" rtlCol="0">
            <a:spAutoFit/>
          </a:bodyPr>
          <a:p>
            <a:pPr>
              <a:lnSpc>
                <a:spcPct val="150000"/>
              </a:lnSpc>
            </a:pPr>
            <a:r>
              <a:rPr lang="zh-CN" altLang="en-US">
                <a:solidFill>
                  <a:schemeClr val="tx1"/>
                </a:solidFill>
              </a:rPr>
              <a:t>设定国内源后，或者下载依赖过程中异常中断，可以点击</a:t>
            </a:r>
            <a:r>
              <a:rPr lang="en-US" altLang="zh-CN">
                <a:solidFill>
                  <a:schemeClr val="tx1"/>
                </a:solidFill>
              </a:rPr>
              <a:t>Reload All Maven Projects </a:t>
            </a:r>
            <a:r>
              <a:rPr lang="zh-CN" altLang="en-US">
                <a:solidFill>
                  <a:schemeClr val="tx1"/>
                </a:solidFill>
              </a:rPr>
              <a:t>按钮继续下载依赖，直至所有依赖下载完成。</a:t>
            </a:r>
            <a:endParaRPr lang="zh-CN" altLang="en-US">
              <a:solidFill>
                <a:schemeClr val="tx1"/>
              </a:solidFill>
            </a:endParaRPr>
          </a:p>
        </p:txBody>
      </p:sp>
      <p:pic>
        <p:nvPicPr>
          <p:cNvPr id="6" name="图片 5"/>
          <p:cNvPicPr>
            <a:picLocks noChangeAspect="1"/>
          </p:cNvPicPr>
          <p:nvPr/>
        </p:nvPicPr>
        <p:blipFill>
          <a:blip r:embed="rId1"/>
          <a:stretch>
            <a:fillRect/>
          </a:stretch>
        </p:blipFill>
        <p:spPr>
          <a:xfrm>
            <a:off x="5773420" y="1301750"/>
            <a:ext cx="3537585" cy="5483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8550729" cy="232730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Servlet</a:t>
            </a:r>
            <a:r>
              <a:rPr lang="zh-CN" altLang="en-US" sz="2300" dirty="0">
                <a:sym typeface="+mn-ea"/>
              </a:rPr>
              <a:t>容器：</a:t>
            </a:r>
            <a:r>
              <a:rPr lang="en-US" altLang="zh-CN" sz="2300" dirty="0">
                <a:sym typeface="+mn-ea"/>
              </a:rPr>
              <a:t>Tomcat</a:t>
            </a:r>
            <a:r>
              <a:rPr lang="zh-CN" altLang="en-US" sz="2300" dirty="0">
                <a:sym typeface="+mn-ea"/>
              </a:rPr>
              <a:t>、</a:t>
            </a:r>
            <a:r>
              <a:rPr lang="en-US" altLang="zh-CN" sz="2300" dirty="0">
                <a:sym typeface="+mn-ea"/>
              </a:rPr>
              <a:t>Jetty</a:t>
            </a:r>
            <a:r>
              <a:rPr lang="zh-CN" altLang="en-US" sz="2300" dirty="0">
                <a:sym typeface="+mn-ea"/>
              </a:rPr>
              <a:t>等</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300" dirty="0">
                <a:sym typeface="+mn-ea"/>
              </a:rPr>
              <a:t>Tomcat</a:t>
            </a:r>
            <a:r>
              <a:rPr lang="zh-CN" altLang="en-US" sz="2300" dirty="0">
                <a:sym typeface="+mn-ea"/>
              </a:rPr>
              <a:t> </a:t>
            </a:r>
            <a:r>
              <a:rPr lang="en-GB" altLang="zh-CN" sz="2400" dirty="0">
                <a:sym typeface="+mn-ea"/>
                <a:hlinkClick r:id="rId1"/>
              </a:rPr>
              <a:t>https://tomcat.apache.org/index.html</a:t>
            </a:r>
            <a:endParaRPr lang="en-GB" altLang="zh-CN" sz="2400" dirty="0">
              <a:sym typeface="+mn-ea"/>
            </a:endParaRPr>
          </a:p>
          <a:p>
            <a:pPr marL="822960" lvl="1" indent="-255905">
              <a:lnSpc>
                <a:spcPct val="150000"/>
              </a:lnSpc>
              <a:spcBef>
                <a:spcPts val="400"/>
              </a:spcBef>
              <a:buClr>
                <a:schemeClr val="accent1"/>
              </a:buClr>
              <a:buSzPct val="68000"/>
              <a:buFont typeface="Wingdings 3" panose="05040102010807070707"/>
              <a:buChar char=""/>
            </a:pPr>
            <a:endParaRPr lang="en-US" altLang="zh-CN" sz="2300" dirty="0">
              <a:sym typeface="+mn-ea"/>
            </a:endParaRPr>
          </a:p>
          <a:p>
            <a:pPr marL="1024255" lvl="2">
              <a:lnSpc>
                <a:spcPct val="150000"/>
              </a:lnSpc>
              <a:spcBef>
                <a:spcPts val="400"/>
              </a:spcBef>
              <a:buClr>
                <a:schemeClr val="accent1"/>
              </a:buClr>
              <a:buSzPct val="68000"/>
            </a:pPr>
            <a:endParaRPr lang="en-US" altLang="zh-CN" sz="2300" dirty="0">
              <a:sym typeface="+mn-ea"/>
            </a:endParaRPr>
          </a:p>
        </p:txBody>
      </p:sp>
      <p:pic>
        <p:nvPicPr>
          <p:cNvPr id="4" name="图片 3"/>
          <p:cNvPicPr>
            <a:picLocks noChangeAspect="1"/>
          </p:cNvPicPr>
          <p:nvPr/>
        </p:nvPicPr>
        <p:blipFill>
          <a:blip r:embed="rId2"/>
          <a:stretch>
            <a:fillRect/>
          </a:stretch>
        </p:blipFill>
        <p:spPr>
          <a:xfrm>
            <a:off x="735330" y="2429510"/>
            <a:ext cx="10368280" cy="4177665"/>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7</a:t>
            </a:r>
            <a:r>
              <a:rPr lang="zh-CN" altLang="en-US" sz="2000" dirty="0">
                <a:sym typeface="+mn-ea"/>
              </a:rPr>
              <a:t>：依赖下载完成，启动程序</a:t>
            </a:r>
            <a:endParaRPr lang="en-US" altLang="zh-CN" sz="1400" dirty="0">
              <a:sym typeface="+mn-ea"/>
            </a:endParaRPr>
          </a:p>
        </p:txBody>
      </p:sp>
      <p:sp>
        <p:nvSpPr>
          <p:cNvPr id="7" name="文本框 6"/>
          <p:cNvSpPr txBox="1"/>
          <p:nvPr/>
        </p:nvSpPr>
        <p:spPr>
          <a:xfrm>
            <a:off x="773723" y="2236763"/>
            <a:ext cx="3348111" cy="875368"/>
          </a:xfrm>
          <a:prstGeom prst="rect">
            <a:avLst/>
          </a:prstGeom>
          <a:noFill/>
        </p:spPr>
        <p:txBody>
          <a:bodyPr wrap="square" rtlCol="0">
            <a:spAutoFit/>
          </a:bodyPr>
          <a:lstStyle/>
          <a:p>
            <a:pPr>
              <a:lnSpc>
                <a:spcPct val="150000"/>
              </a:lnSpc>
            </a:pPr>
            <a:r>
              <a:rPr lang="zh-CN" altLang="en-US" dirty="0"/>
              <a:t>在程序入口</a:t>
            </a:r>
            <a:r>
              <a:rPr lang="en-US" altLang="zh-CN" dirty="0"/>
              <a:t>JAVA</a:t>
            </a:r>
            <a:r>
              <a:rPr lang="zh-CN" altLang="en-US" dirty="0"/>
              <a:t>文件上点右键，选择</a:t>
            </a:r>
            <a:r>
              <a:rPr lang="en-US" altLang="zh-CN" dirty="0"/>
              <a:t>Run</a:t>
            </a:r>
            <a:endParaRPr lang="zh-CN" altLang="en-US" dirty="0"/>
          </a:p>
        </p:txBody>
      </p:sp>
      <p:pic>
        <p:nvPicPr>
          <p:cNvPr id="6" name="图片 5"/>
          <p:cNvPicPr>
            <a:picLocks noChangeAspect="1"/>
          </p:cNvPicPr>
          <p:nvPr/>
        </p:nvPicPr>
        <p:blipFill>
          <a:blip r:embed="rId1"/>
          <a:stretch>
            <a:fillRect/>
          </a:stretch>
        </p:blipFill>
        <p:spPr>
          <a:xfrm>
            <a:off x="4366895" y="1223645"/>
            <a:ext cx="7736205" cy="5410200"/>
          </a:xfrm>
          <a:prstGeom prst="rect">
            <a:avLst/>
          </a:prstGeom>
        </p:spPr>
      </p:pic>
      <p:cxnSp>
        <p:nvCxnSpPr>
          <p:cNvPr id="8" name="直接箭头连接符 7"/>
          <p:cNvCxnSpPr/>
          <p:nvPr/>
        </p:nvCxnSpPr>
        <p:spPr>
          <a:xfrm>
            <a:off x="5161280" y="5377815"/>
            <a:ext cx="792480" cy="25019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7</a:t>
            </a:r>
            <a:r>
              <a:rPr lang="zh-CN" altLang="en-US" sz="2000" dirty="0">
                <a:sym typeface="+mn-ea"/>
              </a:rPr>
              <a:t>：依赖下载完成，启动程序</a:t>
            </a:r>
            <a:endParaRPr lang="en-US" altLang="zh-CN" sz="1400" dirty="0">
              <a:sym typeface="+mn-ea"/>
            </a:endParaRPr>
          </a:p>
        </p:txBody>
      </p:sp>
      <p:sp>
        <p:nvSpPr>
          <p:cNvPr id="7" name="文本框 6"/>
          <p:cNvSpPr txBox="1"/>
          <p:nvPr/>
        </p:nvSpPr>
        <p:spPr>
          <a:xfrm>
            <a:off x="773723" y="2236763"/>
            <a:ext cx="3348111" cy="459869"/>
          </a:xfrm>
          <a:prstGeom prst="rect">
            <a:avLst/>
          </a:prstGeom>
          <a:noFill/>
        </p:spPr>
        <p:txBody>
          <a:bodyPr wrap="square" rtlCol="0">
            <a:spAutoFit/>
          </a:bodyPr>
          <a:lstStyle/>
          <a:p>
            <a:pPr>
              <a:lnSpc>
                <a:spcPct val="150000"/>
              </a:lnSpc>
            </a:pPr>
            <a:r>
              <a:rPr lang="zh-CN" altLang="en-US" dirty="0"/>
              <a:t>控制台输出：</a:t>
            </a:r>
            <a:endParaRPr lang="zh-CN" altLang="en-US" dirty="0"/>
          </a:p>
        </p:txBody>
      </p:sp>
      <p:pic>
        <p:nvPicPr>
          <p:cNvPr id="3" name="图片 2"/>
          <p:cNvPicPr>
            <a:picLocks noChangeAspect="1"/>
          </p:cNvPicPr>
          <p:nvPr/>
        </p:nvPicPr>
        <p:blipFill>
          <a:blip r:embed="rId1"/>
          <a:stretch>
            <a:fillRect/>
          </a:stretch>
        </p:blipFill>
        <p:spPr>
          <a:xfrm>
            <a:off x="4178300" y="1647190"/>
            <a:ext cx="7005320" cy="2101850"/>
          </a:xfrm>
          <a:prstGeom prst="rect">
            <a:avLst/>
          </a:prstGeom>
        </p:spPr>
      </p:pic>
      <p:pic>
        <p:nvPicPr>
          <p:cNvPr id="8" name="图片 7"/>
          <p:cNvPicPr>
            <a:picLocks noChangeAspect="1"/>
          </p:cNvPicPr>
          <p:nvPr/>
        </p:nvPicPr>
        <p:blipFill>
          <a:blip r:embed="rId2"/>
          <a:stretch>
            <a:fillRect/>
          </a:stretch>
        </p:blipFill>
        <p:spPr>
          <a:xfrm>
            <a:off x="4121785" y="3836670"/>
            <a:ext cx="7295515" cy="31134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8</a:t>
            </a:r>
            <a:r>
              <a:rPr lang="zh-CN" altLang="en-US" sz="2000" dirty="0">
                <a:sym typeface="+mn-ea"/>
              </a:rPr>
              <a:t>：打开浏览器，访问</a:t>
            </a:r>
            <a:r>
              <a:rPr lang="en-US" altLang="zh-CN" sz="2000" dirty="0">
                <a:sym typeface="+mn-ea"/>
              </a:rPr>
              <a:t>http://127.0.0.1:8080</a:t>
            </a:r>
            <a:endParaRPr lang="en-US" altLang="zh-CN" sz="1400" dirty="0">
              <a:sym typeface="+mn-ea"/>
            </a:endParaRPr>
          </a:p>
        </p:txBody>
      </p:sp>
      <p:pic>
        <p:nvPicPr>
          <p:cNvPr id="3" name="图片 2"/>
          <p:cNvPicPr>
            <a:picLocks noChangeAspect="1"/>
          </p:cNvPicPr>
          <p:nvPr/>
        </p:nvPicPr>
        <p:blipFill>
          <a:blip r:embed="rId1"/>
          <a:stretch>
            <a:fillRect/>
          </a:stretch>
        </p:blipFill>
        <p:spPr>
          <a:xfrm>
            <a:off x="1843838" y="2330872"/>
            <a:ext cx="8476190" cy="277142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82955" y="2698750"/>
            <a:ext cx="9210040" cy="3268980"/>
          </a:xfrm>
          <a:prstGeom prst="rect">
            <a:avLst/>
          </a:prstGeom>
        </p:spPr>
      </p:pic>
      <p:sp>
        <p:nvSpPr>
          <p:cNvPr id="6" name="文本框 5"/>
          <p:cNvSpPr txBox="1"/>
          <p:nvPr/>
        </p:nvSpPr>
        <p:spPr>
          <a:xfrm>
            <a:off x="4909457" y="1857619"/>
            <a:ext cx="5758180" cy="368300"/>
          </a:xfrm>
          <a:prstGeom prst="rect">
            <a:avLst/>
          </a:prstGeom>
          <a:noFill/>
        </p:spPr>
        <p:txBody>
          <a:bodyPr wrap="none" rtlCol="0">
            <a:spAutoFit/>
          </a:bodyPr>
          <a:lstStyle/>
          <a:p>
            <a:r>
              <a:rPr lang="zh-CN" altLang="en-US" dirty="0"/>
              <a:t>在</a:t>
            </a:r>
            <a:r>
              <a:rPr lang="en-US" altLang="zh-CN" dirty="0"/>
              <a:t>cn.edu.bupt.ch5_1</a:t>
            </a:r>
            <a:r>
              <a:rPr lang="zh-CN" altLang="en-US" dirty="0">
                <a:solidFill>
                  <a:srgbClr val="FF0000"/>
                </a:solidFill>
              </a:rPr>
              <a:t>包名上点右键</a:t>
            </a:r>
            <a:r>
              <a:rPr lang="zh-CN" altLang="en-US" dirty="0"/>
              <a:t>选择</a:t>
            </a:r>
            <a:r>
              <a:rPr lang="zh-CN" altLang="en-US" dirty="0">
                <a:solidFill>
                  <a:srgbClr val="FF0000"/>
                </a:solidFill>
              </a:rPr>
              <a:t>创建 </a:t>
            </a:r>
            <a:r>
              <a:rPr lang="en-US" altLang="zh-CN" dirty="0">
                <a:solidFill>
                  <a:srgbClr val="FF0000"/>
                </a:solidFill>
              </a:rPr>
              <a:t>Java Class</a:t>
            </a:r>
            <a:endParaRPr lang="en-US" altLang="zh-CN" dirty="0">
              <a:solidFill>
                <a:srgbClr val="FF0000"/>
              </a:solidFill>
            </a:endParaRPr>
          </a:p>
        </p:txBody>
      </p:sp>
      <p:pic>
        <p:nvPicPr>
          <p:cNvPr id="7" name="图片 6"/>
          <p:cNvPicPr>
            <a:picLocks noChangeAspect="1"/>
          </p:cNvPicPr>
          <p:nvPr/>
        </p:nvPicPr>
        <p:blipFill>
          <a:blip r:embed="rId2"/>
          <a:stretch>
            <a:fillRect/>
          </a:stretch>
        </p:blipFill>
        <p:spPr>
          <a:xfrm>
            <a:off x="3751580" y="2449195"/>
            <a:ext cx="7680960" cy="1335405"/>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9</a:t>
            </a:r>
            <a:r>
              <a:rPr lang="zh-CN" altLang="en-US" sz="2000" dirty="0">
                <a:sym typeface="+mn-ea"/>
              </a:rPr>
              <a:t>：创建</a:t>
            </a:r>
            <a:r>
              <a:rPr lang="en-US" altLang="zh-CN" sz="2000" dirty="0" err="1">
                <a:sym typeface="+mn-ea"/>
              </a:rPr>
              <a:t>HelloController</a:t>
            </a:r>
            <a:endParaRPr lang="en-US" altLang="zh-CN" sz="1400" dirty="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45355" y="1901190"/>
            <a:ext cx="5789295" cy="387604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99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9</a:t>
            </a:r>
            <a:r>
              <a:rPr lang="zh-CN" altLang="en-US" sz="2000" dirty="0">
                <a:sym typeface="+mn-ea"/>
              </a:rPr>
              <a:t>：编写代码如下</a:t>
            </a:r>
            <a:endParaRPr lang="en-US" altLang="zh-CN" sz="1400" dirty="0">
              <a:sym typeface="+mn-ea"/>
            </a:endParaRPr>
          </a:p>
        </p:txBody>
      </p:sp>
      <p:cxnSp>
        <p:nvCxnSpPr>
          <p:cNvPr id="8" name="直接箭头连接符 7"/>
          <p:cNvCxnSpPr/>
          <p:nvPr/>
        </p:nvCxnSpPr>
        <p:spPr>
          <a:xfrm>
            <a:off x="4037330" y="3218180"/>
            <a:ext cx="1475105" cy="429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0371" y="2690792"/>
            <a:ext cx="4034246" cy="875368"/>
          </a:xfrm>
          <a:prstGeom prst="rect">
            <a:avLst/>
          </a:prstGeom>
          <a:noFill/>
        </p:spPr>
        <p:txBody>
          <a:bodyPr wrap="square" rtlCol="0">
            <a:spAutoFit/>
          </a:bodyPr>
          <a:lstStyle/>
          <a:p>
            <a:pPr>
              <a:lnSpc>
                <a:spcPct val="150000"/>
              </a:lnSpc>
            </a:pPr>
            <a:r>
              <a:rPr lang="en-US" altLang="zh-CN" dirty="0" err="1"/>
              <a:t>RestController</a:t>
            </a:r>
            <a:r>
              <a:rPr lang="zh-CN" altLang="en-US" dirty="0"/>
              <a:t>注解，可直接向浏览器返回正文内容</a:t>
            </a:r>
            <a:endParaRPr lang="zh-CN" altLang="en-US" dirty="0"/>
          </a:p>
        </p:txBody>
      </p:sp>
      <p:cxnSp>
        <p:nvCxnSpPr>
          <p:cNvPr id="11" name="直接箭头连接符 10"/>
          <p:cNvCxnSpPr/>
          <p:nvPr/>
        </p:nvCxnSpPr>
        <p:spPr>
          <a:xfrm flipV="1">
            <a:off x="4429579" y="4575719"/>
            <a:ext cx="1632857" cy="326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87441" y="4818141"/>
            <a:ext cx="1107996" cy="369332"/>
          </a:xfrm>
          <a:prstGeom prst="rect">
            <a:avLst/>
          </a:prstGeom>
          <a:noFill/>
        </p:spPr>
        <p:txBody>
          <a:bodyPr wrap="none" rtlCol="0">
            <a:spAutoFit/>
          </a:bodyPr>
          <a:lstStyle/>
          <a:p>
            <a:r>
              <a:rPr lang="en-US" altLang="zh-CN" dirty="0"/>
              <a:t>URL</a:t>
            </a:r>
            <a:r>
              <a:rPr lang="zh-CN" altLang="en-US" dirty="0"/>
              <a:t>映射</a:t>
            </a:r>
            <a:endParaRPr lang="zh-CN" altLang="en-US" dirty="0"/>
          </a:p>
        </p:txBody>
      </p:sp>
      <p:cxnSp>
        <p:nvCxnSpPr>
          <p:cNvPr id="14" name="直接箭头连接符 13"/>
          <p:cNvCxnSpPr/>
          <p:nvPr/>
        </p:nvCxnSpPr>
        <p:spPr>
          <a:xfrm flipH="1" flipV="1">
            <a:off x="9267553" y="4902291"/>
            <a:ext cx="1267097" cy="444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405257" y="5408023"/>
            <a:ext cx="2031325" cy="369332"/>
          </a:xfrm>
          <a:prstGeom prst="rect">
            <a:avLst/>
          </a:prstGeom>
          <a:noFill/>
        </p:spPr>
        <p:txBody>
          <a:bodyPr wrap="none" rtlCol="0">
            <a:spAutoFit/>
          </a:bodyPr>
          <a:lstStyle/>
          <a:p>
            <a:r>
              <a:rPr lang="zh-CN" altLang="en-US" dirty="0"/>
              <a:t>从请求中提取参数</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10</a:t>
            </a:r>
            <a:r>
              <a:rPr lang="zh-CN" altLang="en-US" sz="2000" dirty="0">
                <a:sym typeface="+mn-ea"/>
              </a:rPr>
              <a:t>：重新启动应用或设置运行配置为自动</a:t>
            </a:r>
            <a:r>
              <a:rPr lang="en-US" altLang="zh-CN" sz="2000" dirty="0">
                <a:sym typeface="+mn-ea"/>
              </a:rPr>
              <a:t>update</a:t>
            </a:r>
            <a:endParaRPr lang="en-US" altLang="zh-CN" sz="1400" dirty="0">
              <a:sym typeface="+mn-ea"/>
            </a:endParaRPr>
          </a:p>
        </p:txBody>
      </p:sp>
      <p:sp>
        <p:nvSpPr>
          <p:cNvPr id="6" name="文本框 5"/>
          <p:cNvSpPr txBox="1"/>
          <p:nvPr/>
        </p:nvSpPr>
        <p:spPr>
          <a:xfrm>
            <a:off x="343626" y="2000472"/>
            <a:ext cx="4153701" cy="784830"/>
          </a:xfrm>
          <a:prstGeom prst="rect">
            <a:avLst/>
          </a:prstGeom>
          <a:noFill/>
        </p:spPr>
        <p:txBody>
          <a:bodyPr wrap="none" rtlCol="0">
            <a:spAutoFit/>
          </a:bodyPr>
          <a:lstStyle/>
          <a:p>
            <a:pPr>
              <a:lnSpc>
                <a:spcPct val="150000"/>
              </a:lnSpc>
            </a:pPr>
            <a:r>
              <a:rPr lang="zh-CN" altLang="en-US" dirty="0"/>
              <a:t>打开浏览器输入：</a:t>
            </a:r>
            <a:endParaRPr lang="en-US" altLang="zh-CN" dirty="0"/>
          </a:p>
          <a:p>
            <a:r>
              <a:rPr lang="en-US" altLang="zh-CN" dirty="0"/>
              <a:t>http://127.0.0.1:8080/hello?name=</a:t>
            </a:r>
            <a:r>
              <a:rPr lang="zh-CN" altLang="en-US" dirty="0"/>
              <a:t>中国</a:t>
            </a:r>
            <a:endParaRPr lang="zh-CN" altLang="en-US" dirty="0"/>
          </a:p>
        </p:txBody>
      </p:sp>
      <p:pic>
        <p:nvPicPr>
          <p:cNvPr id="7" name="图片 6"/>
          <p:cNvPicPr>
            <a:picLocks noChangeAspect="1"/>
          </p:cNvPicPr>
          <p:nvPr/>
        </p:nvPicPr>
        <p:blipFill>
          <a:blip r:embed="rId1"/>
          <a:stretch>
            <a:fillRect/>
          </a:stretch>
        </p:blipFill>
        <p:spPr>
          <a:xfrm>
            <a:off x="249508" y="3007195"/>
            <a:ext cx="4247619" cy="1304762"/>
          </a:xfrm>
          <a:prstGeom prst="rect">
            <a:avLst/>
          </a:prstGeom>
        </p:spPr>
      </p:pic>
      <p:pic>
        <p:nvPicPr>
          <p:cNvPr id="3" name="图片 2"/>
          <p:cNvPicPr>
            <a:picLocks noChangeAspect="1"/>
          </p:cNvPicPr>
          <p:nvPr/>
        </p:nvPicPr>
        <p:blipFill>
          <a:blip r:embed="rId2"/>
          <a:stretch>
            <a:fillRect/>
          </a:stretch>
        </p:blipFill>
        <p:spPr>
          <a:xfrm>
            <a:off x="4879975" y="3007360"/>
            <a:ext cx="7312025" cy="3475355"/>
          </a:xfrm>
          <a:prstGeom prst="rect">
            <a:avLst/>
          </a:prstGeom>
        </p:spPr>
      </p:pic>
      <p:cxnSp>
        <p:nvCxnSpPr>
          <p:cNvPr id="8" name="直接箭头连接符 7"/>
          <p:cNvCxnSpPr/>
          <p:nvPr/>
        </p:nvCxnSpPr>
        <p:spPr>
          <a:xfrm flipH="1">
            <a:off x="10806430" y="4795520"/>
            <a:ext cx="565785" cy="104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10975975" y="5248275"/>
            <a:ext cx="679450" cy="387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7107555" y="1521460"/>
            <a:ext cx="3027045" cy="11290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11</a:t>
            </a:r>
            <a:r>
              <a:rPr lang="zh-CN" altLang="en-US" sz="2000" dirty="0">
                <a:sym typeface="+mn-ea"/>
              </a:rPr>
              <a:t>：创建</a:t>
            </a:r>
            <a:r>
              <a:rPr lang="en-US" altLang="zh-CN" sz="2000" dirty="0" err="1">
                <a:sym typeface="+mn-ea"/>
              </a:rPr>
              <a:t>IndexController</a:t>
            </a:r>
            <a:r>
              <a:rPr lang="zh-CN" altLang="en-US" sz="2000" dirty="0">
                <a:sym typeface="+mn-ea"/>
              </a:rPr>
              <a:t>，代码如下</a:t>
            </a:r>
            <a:endParaRPr lang="en-US" altLang="zh-CN" sz="1400" dirty="0">
              <a:sym typeface="+mn-ea"/>
            </a:endParaRPr>
          </a:p>
        </p:txBody>
      </p:sp>
      <p:pic>
        <p:nvPicPr>
          <p:cNvPr id="4" name="图片 3"/>
          <p:cNvPicPr>
            <a:picLocks noChangeAspect="1"/>
          </p:cNvPicPr>
          <p:nvPr/>
        </p:nvPicPr>
        <p:blipFill>
          <a:blip r:embed="rId1"/>
          <a:stretch>
            <a:fillRect/>
          </a:stretch>
        </p:blipFill>
        <p:spPr>
          <a:xfrm>
            <a:off x="534670" y="2014855"/>
            <a:ext cx="10857865" cy="38131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12</a:t>
            </a:r>
            <a:r>
              <a:rPr lang="zh-CN" altLang="en-US" sz="2000" dirty="0">
                <a:sym typeface="+mn-ea"/>
              </a:rPr>
              <a:t>：在</a:t>
            </a:r>
            <a:r>
              <a:rPr lang="en-US" altLang="zh-CN" sz="2000" dirty="0">
                <a:sym typeface="+mn-ea"/>
              </a:rPr>
              <a:t>resources/templates</a:t>
            </a:r>
            <a:r>
              <a:rPr lang="zh-CN" altLang="en-US" sz="2000" dirty="0">
                <a:sym typeface="+mn-ea"/>
              </a:rPr>
              <a:t>下创建</a:t>
            </a:r>
            <a:r>
              <a:rPr lang="en-US" altLang="zh-CN" sz="2000" dirty="0">
                <a:sym typeface="+mn-ea"/>
              </a:rPr>
              <a:t>index.html</a:t>
            </a:r>
            <a:r>
              <a:rPr lang="zh-CN" altLang="en-US" sz="2000" dirty="0">
                <a:sym typeface="+mn-ea"/>
              </a:rPr>
              <a:t>，代码如下</a:t>
            </a:r>
            <a:endParaRPr lang="en-US" altLang="zh-CN" sz="1400" dirty="0">
              <a:sym typeface="+mn-ea"/>
            </a:endParaRPr>
          </a:p>
        </p:txBody>
      </p:sp>
      <p:pic>
        <p:nvPicPr>
          <p:cNvPr id="3" name="图片 2"/>
          <p:cNvPicPr>
            <a:picLocks noChangeAspect="1"/>
          </p:cNvPicPr>
          <p:nvPr/>
        </p:nvPicPr>
        <p:blipFill>
          <a:blip r:embed="rId1"/>
          <a:stretch>
            <a:fillRect/>
          </a:stretch>
        </p:blipFill>
        <p:spPr>
          <a:xfrm>
            <a:off x="1111250" y="2072005"/>
            <a:ext cx="9704705" cy="34950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4.2.4</a:t>
            </a:r>
            <a:r>
              <a:rPr lang="en-US" altLang="zh-CN" b="0" kern="1800" dirty="0">
                <a:latin typeface="Times New Roman" panose="02020603050405020304"/>
              </a:rPr>
              <a:t> </a:t>
            </a:r>
            <a:r>
              <a:rPr lang="en-US" altLang="zh-CN" dirty="0">
                <a:latin typeface="宋体" pitchFamily="2" charset="-122"/>
                <a:ea typeface="宋体" pitchFamily="2" charset="-122"/>
              </a:rPr>
              <a:t>Hello World</a:t>
            </a:r>
            <a:r>
              <a:rPr lang="zh-CN" altLang="en-US" dirty="0">
                <a:latin typeface="宋体" pitchFamily="2" charset="-122"/>
                <a:ea typeface="宋体" pitchFamily="2" charset="-122"/>
              </a:rPr>
              <a:t>示例程序</a:t>
            </a:r>
            <a:endParaRPr lang="zh-CN" altLang="en-US" b="0" kern="1800" dirty="0">
              <a:latin typeface="Times New Roman" panose="02020603050405020304"/>
            </a:endParaRPr>
          </a:p>
        </p:txBody>
      </p:sp>
      <p:sp>
        <p:nvSpPr>
          <p:cNvPr id="5" name="文本框 4"/>
          <p:cNvSpPr txBox="1"/>
          <p:nvPr/>
        </p:nvSpPr>
        <p:spPr>
          <a:xfrm>
            <a:off x="250372" y="1223784"/>
            <a:ext cx="1142581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步骤</a:t>
            </a:r>
            <a:r>
              <a:rPr lang="en-US" altLang="zh-CN" sz="2000" dirty="0">
                <a:sym typeface="+mn-ea"/>
              </a:rPr>
              <a:t>13</a:t>
            </a:r>
            <a:r>
              <a:rPr lang="zh-CN" altLang="en-US" sz="2000" dirty="0">
                <a:sym typeface="+mn-ea"/>
              </a:rPr>
              <a:t>：打开浏览器输入 </a:t>
            </a:r>
            <a:r>
              <a:rPr lang="en-US" altLang="zh-CN" sz="2000" dirty="0">
                <a:sym typeface="+mn-ea"/>
              </a:rPr>
              <a:t>http://127.0.0.1:8080</a:t>
            </a:r>
            <a:endParaRPr lang="en-US" altLang="zh-CN" sz="1400" dirty="0">
              <a:sym typeface="+mn-ea"/>
            </a:endParaRPr>
          </a:p>
        </p:txBody>
      </p:sp>
      <p:pic>
        <p:nvPicPr>
          <p:cNvPr id="3" name="图片 2"/>
          <p:cNvPicPr>
            <a:picLocks noChangeAspect="1"/>
          </p:cNvPicPr>
          <p:nvPr/>
        </p:nvPicPr>
        <p:blipFill>
          <a:blip r:embed="rId1"/>
          <a:stretch>
            <a:fillRect/>
          </a:stretch>
        </p:blipFill>
        <p:spPr>
          <a:xfrm>
            <a:off x="3341449" y="2429685"/>
            <a:ext cx="4847619" cy="16095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8550729" cy="232730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Servlet</a:t>
            </a:r>
            <a:r>
              <a:rPr lang="zh-CN" altLang="en-US" sz="2300" dirty="0">
                <a:sym typeface="+mn-ea"/>
              </a:rPr>
              <a:t>容器：</a:t>
            </a:r>
            <a:r>
              <a:rPr lang="en-US" altLang="zh-CN" sz="2300" dirty="0">
                <a:sym typeface="+mn-ea"/>
              </a:rPr>
              <a:t>Tomcat</a:t>
            </a:r>
            <a:r>
              <a:rPr lang="zh-CN" altLang="en-US" sz="2300" dirty="0">
                <a:sym typeface="+mn-ea"/>
              </a:rPr>
              <a:t>、</a:t>
            </a:r>
            <a:r>
              <a:rPr lang="en-US" altLang="zh-CN" sz="2300" dirty="0">
                <a:sym typeface="+mn-ea"/>
              </a:rPr>
              <a:t>Jetty</a:t>
            </a:r>
            <a:r>
              <a:rPr lang="zh-CN" altLang="en-US" sz="2300" dirty="0">
                <a:sym typeface="+mn-ea"/>
              </a:rPr>
              <a:t>等</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300" dirty="0">
                <a:sym typeface="+mn-ea"/>
              </a:rPr>
              <a:t>Tomcat</a:t>
            </a:r>
            <a:r>
              <a:rPr lang="zh-CN" altLang="en-US" sz="2300" dirty="0">
                <a:sym typeface="+mn-ea"/>
              </a:rPr>
              <a:t> </a:t>
            </a:r>
            <a:r>
              <a:rPr lang="en-GB" altLang="zh-CN" sz="2400" dirty="0">
                <a:sym typeface="+mn-ea"/>
                <a:hlinkClick r:id="rId1"/>
              </a:rPr>
              <a:t>https://tomcat.apache.org/index.html</a:t>
            </a:r>
            <a:endParaRPr lang="en-GB" altLang="zh-CN" sz="2400" dirty="0">
              <a:sym typeface="+mn-ea"/>
            </a:endParaRPr>
          </a:p>
          <a:p>
            <a:pPr marL="822960" lvl="1" indent="-255905">
              <a:lnSpc>
                <a:spcPct val="150000"/>
              </a:lnSpc>
              <a:spcBef>
                <a:spcPts val="400"/>
              </a:spcBef>
              <a:buClr>
                <a:schemeClr val="accent1"/>
              </a:buClr>
              <a:buSzPct val="68000"/>
              <a:buFont typeface="Wingdings 3" panose="05040102010807070707"/>
              <a:buChar char=""/>
            </a:pPr>
            <a:endParaRPr lang="en-US" altLang="zh-CN" sz="2300" dirty="0">
              <a:sym typeface="+mn-ea"/>
            </a:endParaRPr>
          </a:p>
          <a:p>
            <a:pPr marL="1024255" lvl="2">
              <a:lnSpc>
                <a:spcPct val="150000"/>
              </a:lnSpc>
              <a:spcBef>
                <a:spcPts val="400"/>
              </a:spcBef>
              <a:buClr>
                <a:schemeClr val="accent1"/>
              </a:buClr>
              <a:buSzPct val="68000"/>
            </a:pPr>
            <a:endParaRPr lang="en-US" altLang="zh-CN" sz="2300" dirty="0">
              <a:sym typeface="+mn-ea"/>
            </a:endParaRPr>
          </a:p>
        </p:txBody>
      </p:sp>
      <p:pic>
        <p:nvPicPr>
          <p:cNvPr id="4" name="图片 3"/>
          <p:cNvPicPr>
            <a:picLocks noChangeAspect="1"/>
          </p:cNvPicPr>
          <p:nvPr/>
        </p:nvPicPr>
        <p:blipFill>
          <a:blip r:embed="rId2"/>
          <a:stretch>
            <a:fillRect/>
          </a:stretch>
        </p:blipFill>
        <p:spPr>
          <a:xfrm>
            <a:off x="432435" y="2596515"/>
            <a:ext cx="11657330" cy="3562985"/>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1" y="1223784"/>
            <a:ext cx="8550729" cy="452534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300" dirty="0">
                <a:sym typeface="+mn-ea"/>
              </a:rPr>
              <a:t>Tomcat</a:t>
            </a:r>
            <a:r>
              <a:rPr lang="zh-CN" altLang="en-US" sz="2300" dirty="0">
                <a:sym typeface="+mn-ea"/>
              </a:rPr>
              <a:t>目录结构</a:t>
            </a:r>
            <a:endParaRPr lang="en-US" altLang="zh-CN" sz="23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b="1" dirty="0">
                <a:sym typeface="+mn-ea"/>
              </a:rPr>
              <a:t>bin</a:t>
            </a:r>
            <a:r>
              <a:rPr lang="zh-CN" altLang="en-US" sz="2000" dirty="0">
                <a:sym typeface="+mn-ea"/>
              </a:rPr>
              <a:t>：存放</a:t>
            </a:r>
            <a:r>
              <a:rPr lang="en-US" altLang="zh-CN" sz="2000" dirty="0">
                <a:sym typeface="+mn-ea"/>
              </a:rPr>
              <a:t>tomcat</a:t>
            </a:r>
            <a:r>
              <a:rPr lang="zh-CN" altLang="en-US" sz="2000" dirty="0">
                <a:sym typeface="+mn-ea"/>
              </a:rPr>
              <a:t>的命令，</a:t>
            </a:r>
            <a:r>
              <a:rPr lang="en-US" altLang="zh-CN" sz="2000" dirty="0">
                <a:sym typeface="+mn-ea"/>
              </a:rPr>
              <a:t>startup </a:t>
            </a:r>
            <a:r>
              <a:rPr lang="zh-CN" altLang="en-US" sz="2000" dirty="0">
                <a:sym typeface="+mn-ea"/>
              </a:rPr>
              <a:t>用来启动</a:t>
            </a:r>
            <a:r>
              <a:rPr lang="en-US" altLang="zh-CN" sz="2000" dirty="0">
                <a:sym typeface="+mn-ea"/>
              </a:rPr>
              <a:t>tomcat</a:t>
            </a:r>
            <a:r>
              <a:rPr lang="zh-CN" altLang="en-US" sz="2000" dirty="0">
                <a:sym typeface="+mn-ea"/>
              </a:rPr>
              <a:t>、</a:t>
            </a:r>
            <a:r>
              <a:rPr lang="en-US" altLang="zh-CN" sz="2000" dirty="0">
                <a:sym typeface="+mn-ea"/>
              </a:rPr>
              <a:t>shutdown </a:t>
            </a:r>
            <a:r>
              <a:rPr lang="zh-CN" altLang="en-US" sz="2000" dirty="0">
                <a:sym typeface="+mn-ea"/>
              </a:rPr>
              <a:t>用来关闭</a:t>
            </a:r>
            <a:r>
              <a:rPr lang="en-US" altLang="zh-CN" sz="2000" dirty="0">
                <a:sym typeface="+mn-ea"/>
              </a:rPr>
              <a:t>tomcat</a:t>
            </a:r>
            <a:r>
              <a:rPr lang="zh-CN" altLang="en-US" sz="2000" dirty="0">
                <a:sym typeface="+mn-ea"/>
              </a:rPr>
              <a:t>，</a:t>
            </a:r>
            <a:r>
              <a:rPr lang="en-US" altLang="zh-CN" sz="2000" dirty="0">
                <a:sym typeface="+mn-ea"/>
              </a:rPr>
              <a:t>(.</a:t>
            </a:r>
            <a:r>
              <a:rPr lang="en-US" altLang="zh-CN" sz="2000" dirty="0" err="1">
                <a:sym typeface="+mn-ea"/>
              </a:rPr>
              <a:t>sh</a:t>
            </a:r>
            <a:r>
              <a:rPr lang="zh-CN" altLang="en-US" sz="2000" dirty="0">
                <a:sym typeface="+mn-ea"/>
              </a:rPr>
              <a:t>用于</a:t>
            </a:r>
            <a:r>
              <a:rPr lang="en-US" altLang="zh-CN" sz="2000" dirty="0" err="1">
                <a:sym typeface="+mn-ea"/>
              </a:rPr>
              <a:t>linux</a:t>
            </a:r>
            <a:r>
              <a:rPr lang="zh-CN" altLang="en-US" sz="2000" dirty="0">
                <a:sym typeface="+mn-ea"/>
              </a:rPr>
              <a:t>，</a:t>
            </a:r>
            <a:r>
              <a:rPr lang="en-US" altLang="zh-CN" sz="2000" dirty="0">
                <a:sym typeface="+mn-ea"/>
              </a:rPr>
              <a:t>.bat</a:t>
            </a:r>
            <a:r>
              <a:rPr lang="zh-CN" altLang="en-US" sz="2000" dirty="0">
                <a:sym typeface="+mn-ea"/>
              </a:rPr>
              <a:t>用于</a:t>
            </a:r>
            <a:r>
              <a:rPr lang="en-US" altLang="zh-CN" sz="2000" dirty="0">
                <a:sym typeface="+mn-ea"/>
              </a:rPr>
              <a:t>windows)</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b="1" dirty="0" err="1">
                <a:sym typeface="+mn-ea"/>
              </a:rPr>
              <a:t>conf</a:t>
            </a:r>
            <a:r>
              <a:rPr lang="zh-CN" altLang="en-US" sz="2000" dirty="0">
                <a:sym typeface="+mn-ea"/>
              </a:rPr>
              <a:t>：存放</a:t>
            </a:r>
            <a:r>
              <a:rPr lang="en-US" altLang="zh-CN" sz="2000" dirty="0">
                <a:sym typeface="+mn-ea"/>
              </a:rPr>
              <a:t>tomcat</a:t>
            </a:r>
            <a:r>
              <a:rPr lang="zh-CN" altLang="en-US" sz="2000" dirty="0">
                <a:sym typeface="+mn-ea"/>
              </a:rPr>
              <a:t>的一些配置文件，</a:t>
            </a:r>
            <a:r>
              <a:rPr lang="en-US" altLang="zh-CN" sz="2000" dirty="0" err="1">
                <a:sym typeface="+mn-ea"/>
              </a:rPr>
              <a:t>server.xml</a:t>
            </a:r>
            <a:r>
              <a:rPr lang="zh-CN" altLang="en-US" sz="2000" dirty="0">
                <a:sym typeface="+mn-ea"/>
              </a:rPr>
              <a:t>配置端口号（默认</a:t>
            </a:r>
            <a:r>
              <a:rPr lang="en-US" altLang="zh-CN" sz="2000" dirty="0">
                <a:sym typeface="+mn-ea"/>
              </a:rPr>
              <a:t>8080</a:t>
            </a:r>
            <a:r>
              <a:rPr lang="zh-CN" altLang="en-US" sz="2000" dirty="0">
                <a:sym typeface="+mn-ea"/>
              </a:rPr>
              <a:t>）、虚拟主机等，</a:t>
            </a:r>
            <a:r>
              <a:rPr lang="en-US" altLang="zh-CN" sz="2000" dirty="0" err="1">
                <a:sym typeface="+mn-ea"/>
              </a:rPr>
              <a:t>web.xml</a:t>
            </a:r>
            <a:r>
              <a:rPr lang="zh-CN" altLang="en-US" sz="2000" dirty="0">
                <a:sym typeface="+mn-ea"/>
              </a:rPr>
              <a:t>部署描述符文件，配置</a:t>
            </a:r>
            <a:r>
              <a:rPr lang="en-US" altLang="zh-CN" sz="2000" dirty="0">
                <a:sym typeface="+mn-ea"/>
              </a:rPr>
              <a:t>servlet</a:t>
            </a:r>
            <a:r>
              <a:rPr lang="zh-CN" altLang="en-US" sz="2000" dirty="0">
                <a:sym typeface="+mn-ea"/>
              </a:rPr>
              <a:t>、</a:t>
            </a:r>
            <a:r>
              <a:rPr lang="en-US" altLang="zh-CN" sz="2000" dirty="0" err="1">
                <a:sym typeface="+mn-ea"/>
              </a:rPr>
              <a:t>jsp</a:t>
            </a:r>
            <a:r>
              <a:rPr lang="zh-CN" altLang="en-US" sz="2000" dirty="0">
                <a:sym typeface="+mn-ea"/>
              </a:rPr>
              <a:t>、</a:t>
            </a:r>
            <a:r>
              <a:rPr lang="en-US" altLang="zh-CN" sz="2000" dirty="0">
                <a:sym typeface="+mn-ea"/>
              </a:rPr>
              <a:t>session</a:t>
            </a:r>
            <a:r>
              <a:rPr lang="zh-CN" altLang="en-US" sz="2000" dirty="0">
                <a:sym typeface="+mn-ea"/>
              </a:rPr>
              <a:t>、</a:t>
            </a:r>
            <a:r>
              <a:rPr lang="en-US" altLang="zh-CN" sz="2000" dirty="0" err="1">
                <a:sym typeface="+mn-ea"/>
              </a:rPr>
              <a:t>cgi</a:t>
            </a:r>
            <a:r>
              <a:rPr lang="zh-CN" altLang="en-US" sz="2000" dirty="0">
                <a:sym typeface="+mn-ea"/>
              </a:rPr>
              <a:t>等</a:t>
            </a:r>
            <a:endParaRPr lang="en-US" altLang="zh-CN" sz="2000" dirty="0">
              <a:sym typeface="+mn-ea"/>
            </a:endParaRPr>
          </a:p>
          <a:p>
            <a:pPr marL="822960" lvl="1" indent="-255905">
              <a:lnSpc>
                <a:spcPct val="150000"/>
              </a:lnSpc>
              <a:spcBef>
                <a:spcPts val="400"/>
              </a:spcBef>
              <a:buClr>
                <a:schemeClr val="accent1"/>
              </a:buClr>
              <a:buSzPct val="68000"/>
              <a:buFont typeface="Wingdings 3" panose="05040102010807070707"/>
              <a:buChar char=""/>
            </a:pPr>
            <a:r>
              <a:rPr lang="en-US" altLang="zh-CN" sz="2000" b="1" dirty="0" err="1">
                <a:sym typeface="+mn-ea"/>
              </a:rPr>
              <a:t>webapps</a:t>
            </a:r>
            <a:r>
              <a:rPr lang="zh-CN" altLang="en-US" sz="2000" dirty="0">
                <a:sym typeface="+mn-ea"/>
              </a:rPr>
              <a:t>：</a:t>
            </a:r>
            <a:r>
              <a:rPr lang="zh-CN" altLang="en-US" sz="2000" dirty="0"/>
              <a:t>存放</a:t>
            </a:r>
            <a:r>
              <a:rPr lang="en-US" altLang="zh-CN" sz="2000" dirty="0"/>
              <a:t>web</a:t>
            </a:r>
            <a:r>
              <a:rPr lang="zh-CN" altLang="en-US" sz="2000" dirty="0"/>
              <a:t>项目的目录，其中每个文件夹都是一个项目，默认访问的是</a:t>
            </a:r>
            <a:r>
              <a:rPr lang="en-US" altLang="zh-CN" sz="2000" dirty="0"/>
              <a:t>ROOT</a:t>
            </a:r>
            <a:r>
              <a:rPr lang="zh-CN" altLang="en-US" sz="2000" dirty="0"/>
              <a:t>目录中的项目</a:t>
            </a:r>
            <a:endParaRPr lang="en-US" altLang="zh-CN" sz="2000" dirty="0"/>
          </a:p>
          <a:p>
            <a:pPr marL="822960" lvl="1" indent="-255905">
              <a:lnSpc>
                <a:spcPct val="150000"/>
              </a:lnSpc>
              <a:spcBef>
                <a:spcPts val="400"/>
              </a:spcBef>
              <a:buClr>
                <a:schemeClr val="accent1"/>
              </a:buClr>
              <a:buSzPct val="68000"/>
              <a:buFont typeface="Wingdings 3" panose="05040102010807070707"/>
              <a:buChar char=""/>
            </a:pPr>
            <a:r>
              <a:rPr lang="en-US" altLang="zh-CN" sz="2000" b="1" dirty="0">
                <a:sym typeface="+mn-ea"/>
              </a:rPr>
              <a:t>work</a:t>
            </a:r>
            <a:r>
              <a:rPr lang="zh-CN" altLang="en-US" sz="2000" dirty="0">
                <a:sym typeface="+mn-ea"/>
              </a:rPr>
              <a:t>：工作目录，在运行时生成的一些工作文件存放在此目录</a:t>
            </a:r>
            <a:endParaRPr lang="en-US" altLang="zh-CN" sz="2300" dirty="0">
              <a:sym typeface="+mn-ea"/>
            </a:endParaRPr>
          </a:p>
        </p:txBody>
      </p:sp>
      <p:pic>
        <p:nvPicPr>
          <p:cNvPr id="4" name="图片 3"/>
          <p:cNvPicPr>
            <a:picLocks noChangeAspect="1"/>
          </p:cNvPicPr>
          <p:nvPr/>
        </p:nvPicPr>
        <p:blipFill>
          <a:blip r:embed="rId1"/>
          <a:stretch>
            <a:fillRect/>
          </a:stretch>
        </p:blipFill>
        <p:spPr>
          <a:xfrm>
            <a:off x="8931729" y="1223784"/>
            <a:ext cx="3009900" cy="3886200"/>
          </a:xfrm>
          <a:prstGeom prst="rect">
            <a:avLst/>
          </a:prstGeom>
        </p:spPr>
      </p:pic>
      <p:pic>
        <p:nvPicPr>
          <p:cNvPr id="5" name="图片 4"/>
          <p:cNvPicPr>
            <a:picLocks noChangeAspect="1"/>
          </p:cNvPicPr>
          <p:nvPr/>
        </p:nvPicPr>
        <p:blipFill>
          <a:blip r:embed="rId2"/>
          <a:stretch>
            <a:fillRect/>
          </a:stretch>
        </p:blipFill>
        <p:spPr>
          <a:xfrm>
            <a:off x="8918471" y="4988960"/>
            <a:ext cx="2996643" cy="1869040"/>
          </a:xfrm>
          <a:prstGeom prst="rect">
            <a:avLst/>
          </a:prstGeom>
        </p:spPr>
      </p:pic>
      <p:sp>
        <p:nvSpPr>
          <p:cNvPr id="7" name="标题 6"/>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1443" y="1223784"/>
            <a:ext cx="4442242" cy="646331"/>
          </a:xfrm>
          <a:prstGeom prst="rect">
            <a:avLst/>
          </a:prstGeom>
        </p:spPr>
        <p:txBody>
          <a:bodyPr wrap="none">
            <a:spAutoFit/>
          </a:bodyPr>
          <a:lstStyle/>
          <a:p>
            <a:r>
              <a:rPr lang="zh-CN" altLang="en-US" dirty="0"/>
              <a:t>启动</a:t>
            </a:r>
            <a:r>
              <a:rPr lang="en-US" altLang="zh-CN" dirty="0"/>
              <a:t>tomcat</a:t>
            </a:r>
            <a:r>
              <a:rPr lang="zh-CN" altLang="en-US" dirty="0"/>
              <a:t>后访问：http://127.0.0.1:8080/</a:t>
            </a:r>
            <a:endParaRPr lang="en-US" altLang="zh-CN" dirty="0"/>
          </a:p>
          <a:p>
            <a:endParaRPr lang="zh-CN" altLang="en-US" dirty="0"/>
          </a:p>
        </p:txBody>
      </p:sp>
      <p:pic>
        <p:nvPicPr>
          <p:cNvPr id="8" name="图片 7"/>
          <p:cNvPicPr>
            <a:picLocks noChangeAspect="1"/>
          </p:cNvPicPr>
          <p:nvPr/>
        </p:nvPicPr>
        <p:blipFill>
          <a:blip r:embed="rId1"/>
          <a:stretch>
            <a:fillRect/>
          </a:stretch>
        </p:blipFill>
        <p:spPr>
          <a:xfrm>
            <a:off x="451443" y="4418938"/>
            <a:ext cx="3539937" cy="2430555"/>
          </a:xfrm>
          <a:prstGeom prst="rect">
            <a:avLst/>
          </a:prstGeom>
        </p:spPr>
      </p:pic>
      <p:cxnSp>
        <p:nvCxnSpPr>
          <p:cNvPr id="10" name="直线箭头连接符 9"/>
          <p:cNvCxnSpPr/>
          <p:nvPr/>
        </p:nvCxnSpPr>
        <p:spPr>
          <a:xfrm flipH="1">
            <a:off x="5094757" y="1223784"/>
            <a:ext cx="1318856" cy="64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stretch>
            <a:fillRect/>
          </a:stretch>
        </p:blipFill>
        <p:spPr>
          <a:xfrm>
            <a:off x="3991379" y="4455738"/>
            <a:ext cx="7983685" cy="2402261"/>
          </a:xfrm>
          <a:prstGeom prst="rect">
            <a:avLst/>
          </a:prstGeom>
        </p:spPr>
      </p:pic>
      <p:pic>
        <p:nvPicPr>
          <p:cNvPr id="3" name="图片 2"/>
          <p:cNvPicPr>
            <a:picLocks noChangeAspect="1"/>
          </p:cNvPicPr>
          <p:nvPr/>
        </p:nvPicPr>
        <p:blipFill>
          <a:blip r:embed="rId3"/>
          <a:stretch>
            <a:fillRect/>
          </a:stretch>
        </p:blipFill>
        <p:spPr>
          <a:xfrm>
            <a:off x="2282190" y="1616710"/>
            <a:ext cx="7387590" cy="2839085"/>
          </a:xfrm>
          <a:prstGeom prst="rect">
            <a:avLst/>
          </a:prstGeom>
        </p:spPr>
      </p:pic>
      <p:sp>
        <p:nvSpPr>
          <p:cNvPr id="5" name="标题 4"/>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1443" y="1223784"/>
            <a:ext cx="7041351" cy="369332"/>
          </a:xfrm>
          <a:prstGeom prst="rect">
            <a:avLst/>
          </a:prstGeom>
        </p:spPr>
        <p:txBody>
          <a:bodyPr wrap="none">
            <a:spAutoFit/>
          </a:bodyPr>
          <a:lstStyle/>
          <a:p>
            <a:r>
              <a:rPr lang="en-GB" altLang="zh-CN" dirty="0"/>
              <a:t>http://127.0.0.1:8080/examples/servlets/servlet/</a:t>
            </a:r>
            <a:r>
              <a:rPr lang="en-GB" altLang="zh-CN" dirty="0" err="1"/>
              <a:t>HelloWorldExample</a:t>
            </a:r>
            <a:endParaRPr lang="zh-CN" altLang="en-US" dirty="0"/>
          </a:p>
        </p:txBody>
      </p:sp>
      <p:pic>
        <p:nvPicPr>
          <p:cNvPr id="3" name="图片 2"/>
          <p:cNvPicPr>
            <a:picLocks noChangeAspect="1"/>
          </p:cNvPicPr>
          <p:nvPr/>
        </p:nvPicPr>
        <p:blipFill>
          <a:blip r:embed="rId1"/>
          <a:stretch>
            <a:fillRect/>
          </a:stretch>
        </p:blipFill>
        <p:spPr>
          <a:xfrm>
            <a:off x="133722" y="1546949"/>
            <a:ext cx="7594600" cy="2146300"/>
          </a:xfrm>
          <a:prstGeom prst="rect">
            <a:avLst/>
          </a:prstGeom>
        </p:spPr>
      </p:pic>
      <p:pic>
        <p:nvPicPr>
          <p:cNvPr id="5" name="图片 4"/>
          <p:cNvPicPr>
            <a:picLocks noChangeAspect="1"/>
          </p:cNvPicPr>
          <p:nvPr/>
        </p:nvPicPr>
        <p:blipFill>
          <a:blip r:embed="rId2"/>
          <a:stretch>
            <a:fillRect/>
          </a:stretch>
        </p:blipFill>
        <p:spPr>
          <a:xfrm>
            <a:off x="4189095" y="2364105"/>
            <a:ext cx="7786370" cy="4505960"/>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1443" y="1223784"/>
            <a:ext cx="8958580" cy="368300"/>
          </a:xfrm>
          <a:prstGeom prst="rect">
            <a:avLst/>
          </a:prstGeom>
        </p:spPr>
        <p:txBody>
          <a:bodyPr wrap="none">
            <a:spAutoFit/>
          </a:bodyPr>
          <a:lstStyle/>
          <a:p>
            <a:r>
              <a:rPr lang="en-GB" altLang="zh-CN" dirty="0"/>
              <a:t>apache-tomcat-</a:t>
            </a:r>
            <a:r>
              <a:rPr lang="en-US" altLang="en-GB" dirty="0"/>
              <a:t>10</a:t>
            </a:r>
            <a:r>
              <a:rPr lang="en-GB" altLang="zh-CN" dirty="0"/>
              <a:t>.0.</a:t>
            </a:r>
            <a:r>
              <a:rPr lang="en-US" altLang="en-GB" dirty="0"/>
              <a:t>12</a:t>
            </a:r>
            <a:r>
              <a:rPr lang="en-GB" altLang="zh-CN" dirty="0"/>
              <a:t>/</a:t>
            </a:r>
            <a:r>
              <a:rPr lang="en-GB" altLang="zh-CN" dirty="0" err="1"/>
              <a:t>webapps</a:t>
            </a:r>
            <a:r>
              <a:rPr lang="en-GB" altLang="zh-CN" dirty="0"/>
              <a:t>/examples/WEB-INF/classes/</a:t>
            </a:r>
            <a:r>
              <a:rPr lang="en-GB" altLang="zh-CN" dirty="0" err="1"/>
              <a:t>HelloWorldExample.java</a:t>
            </a:r>
            <a:endParaRPr lang="zh-CN" altLang="en-US" dirty="0"/>
          </a:p>
        </p:txBody>
      </p:sp>
      <p:pic>
        <p:nvPicPr>
          <p:cNvPr id="5" name="图片 4"/>
          <p:cNvPicPr>
            <a:picLocks noChangeAspect="1"/>
          </p:cNvPicPr>
          <p:nvPr/>
        </p:nvPicPr>
        <p:blipFill>
          <a:blip r:embed="rId1"/>
          <a:stretch>
            <a:fillRect/>
          </a:stretch>
        </p:blipFill>
        <p:spPr>
          <a:xfrm>
            <a:off x="3057766" y="1623515"/>
            <a:ext cx="7834779" cy="4912671"/>
          </a:xfrm>
          <a:prstGeom prst="rect">
            <a:avLst/>
          </a:prstGeom>
        </p:spPr>
      </p:pic>
      <p:sp>
        <p:nvSpPr>
          <p:cNvPr id="6" name="文本框 5"/>
          <p:cNvSpPr txBox="1"/>
          <p:nvPr/>
        </p:nvSpPr>
        <p:spPr>
          <a:xfrm>
            <a:off x="779929" y="2183377"/>
            <a:ext cx="2111189" cy="875368"/>
          </a:xfrm>
          <a:prstGeom prst="rect">
            <a:avLst/>
          </a:prstGeom>
          <a:noFill/>
        </p:spPr>
        <p:txBody>
          <a:bodyPr wrap="square" rtlCol="0">
            <a:spAutoFit/>
          </a:bodyPr>
          <a:lstStyle/>
          <a:p>
            <a:pPr>
              <a:lnSpc>
                <a:spcPct val="150000"/>
              </a:lnSpc>
            </a:pPr>
            <a:r>
              <a:rPr kumimoji="1" lang="zh-CN" altLang="en-US" dirty="0"/>
              <a:t>真正的源代码中进行了本地语言转换</a:t>
            </a:r>
            <a:endParaRPr kumimoji="1" lang="zh-CN" altLang="en-US" dirty="0"/>
          </a:p>
        </p:txBody>
      </p:sp>
      <p:sp>
        <p:nvSpPr>
          <p:cNvPr id="4" name="标题 3"/>
          <p:cNvSpPr>
            <a:spLocks noGrp="1"/>
          </p:cNvSpPr>
          <p:nvPr>
            <p:ph type="title"/>
          </p:nvPr>
        </p:nvSpPr>
        <p:spPr/>
        <p:txBody>
          <a:bodyPr/>
          <a:lstStyle/>
          <a:p>
            <a:r>
              <a:rPr lang="en-US" altLang="zh-CN" b="0" kern="1800" dirty="0">
                <a:latin typeface="Times New Roman" panose="02020603050405020304"/>
              </a:rPr>
              <a:t>4.1.1 Servlet</a:t>
            </a:r>
            <a:r>
              <a:rPr lang="zh-CN" altLang="en-US" b="0" kern="1800" dirty="0">
                <a:latin typeface="Times New Roman" panose="02020603050405020304"/>
              </a:rPr>
              <a:t>与</a:t>
            </a:r>
            <a:r>
              <a:rPr lang="en-US" altLang="zh-CN" b="0" kern="1800" dirty="0">
                <a:latin typeface="Times New Roman" panose="02020603050405020304"/>
              </a:rPr>
              <a:t>JSP</a:t>
            </a:r>
            <a:endParaRPr lang="zh-CN" altLang="en-US" b="0" kern="1800" dirty="0">
              <a:latin typeface="Times New Roman" panose="02020603050405020304"/>
            </a:endParaRPr>
          </a:p>
        </p:txBody>
      </p:sp>
    </p:spTree>
  </p:cSld>
  <p:clrMapOvr>
    <a:masterClrMapping/>
  </p:clrMapOvr>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6430</Words>
  <Application>WPS 表格</Application>
  <PresentationFormat>宽屏</PresentationFormat>
  <Paragraphs>442</Paragraphs>
  <Slides>48</Slides>
  <Notes>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48</vt:i4>
      </vt:variant>
    </vt:vector>
  </HeadingPairs>
  <TitlesOfParts>
    <vt:vector size="69" baseType="lpstr">
      <vt:lpstr>Arial</vt:lpstr>
      <vt:lpstr>宋体</vt:lpstr>
      <vt:lpstr>Wingdings</vt:lpstr>
      <vt:lpstr>微软雅黑 Light</vt:lpstr>
      <vt:lpstr>汉仪中黑KW</vt:lpstr>
      <vt:lpstr>华文细黑</vt:lpstr>
      <vt:lpstr>黑体-简</vt:lpstr>
      <vt:lpstr>Lao UI</vt:lpstr>
      <vt:lpstr>Calibri</vt:lpstr>
      <vt:lpstr>Verdana</vt:lpstr>
      <vt:lpstr>汉仪书宋二KW</vt:lpstr>
      <vt:lpstr>Times New Roman</vt:lpstr>
      <vt:lpstr>Wingdings 3</vt:lpstr>
      <vt:lpstr>微软雅黑</vt:lpstr>
      <vt:lpstr>汉仪旗黑</vt:lpstr>
      <vt:lpstr>Helvetica Neue</vt:lpstr>
      <vt:lpstr>苹方-简</vt:lpstr>
      <vt:lpstr>宋体</vt:lpstr>
      <vt:lpstr>Arial Unicode MS</vt:lpstr>
      <vt:lpstr>微软雅黑 Light</vt:lpstr>
      <vt:lpstr>Office 主题</vt:lpstr>
      <vt:lpstr>PowerPoint 演示文稿</vt:lpstr>
      <vt:lpstr>第4章 Java Web与Spring Boot开发框架简介</vt:lpstr>
      <vt:lpstr>4.1 工作原理</vt:lpstr>
      <vt:lpstr>4.1.1 Servlet与JSP</vt:lpstr>
      <vt:lpstr>4.1.1 Servlet与JSP</vt:lpstr>
      <vt:lpstr>4.1.1 Servlet与JSP</vt:lpstr>
      <vt:lpstr>4.1.1 Servlet与JSP</vt:lpstr>
      <vt:lpstr>4.1.1 Servlet与JSP</vt:lpstr>
      <vt:lpstr>4.1.1 Servlet与JSP</vt:lpstr>
      <vt:lpstr>4.1.1 Servlet与JSP</vt:lpstr>
      <vt:lpstr>4.1.1 Servlet与JSP</vt:lpstr>
      <vt:lpstr>4.1.1 Servlet与JSP</vt:lpstr>
      <vt:lpstr>4.1.1 Servlet与JSP</vt:lpstr>
      <vt:lpstr>4.1 工作原理</vt:lpstr>
      <vt:lpstr>4.1.1 Servlet与JSP</vt:lpstr>
      <vt:lpstr>4.1.2 设计模式与开发框架</vt:lpstr>
      <vt:lpstr>4.1.2 设计模式与开发框架</vt:lpstr>
      <vt:lpstr>4.1.2 设计模式与开发框架</vt:lpstr>
      <vt:lpstr>4.1.2 设计模式与开发框架</vt:lpstr>
      <vt:lpstr>4.1.2 设计模式与开发框架</vt:lpstr>
      <vt:lpstr>4.2 Spring Web开发简介</vt:lpstr>
      <vt:lpstr>4.2 Spring Web开发简介</vt:lpstr>
      <vt:lpstr>4.2 Spring Web开发简介</vt:lpstr>
      <vt:lpstr>4.2 Spring Web开发简介</vt:lpstr>
      <vt:lpstr>4.2 Spring Web开发简介</vt:lpstr>
      <vt:lpstr>4.2 Spring Web开发简介</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lpstr>4.2.4 Hello World示例程序</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400</cp:revision>
  <dcterms:created xsi:type="dcterms:W3CDTF">2022-10-12T11:36:13Z</dcterms:created>
  <dcterms:modified xsi:type="dcterms:W3CDTF">2022-10-12T11:36:13Z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51B25441BB68A87E9EB12A63649EDBD3</vt:lpwstr>
  </property>
</Properties>
</file>